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Lst>
  <p:sldIdLst>
    <p:sldId id="257" r:id="rId5"/>
    <p:sldId id="258" r:id="rId6"/>
    <p:sldId id="281" r:id="rId7"/>
    <p:sldId id="282" r:id="rId8"/>
    <p:sldId id="280" r:id="rId9"/>
    <p:sldId id="260" r:id="rId10"/>
    <p:sldId id="272" r:id="rId11"/>
    <p:sldId id="273" r:id="rId12"/>
    <p:sldId id="274" r:id="rId13"/>
    <p:sldId id="275" r:id="rId14"/>
    <p:sldId id="276" r:id="rId15"/>
    <p:sldId id="277" r:id="rId16"/>
    <p:sldId id="278" r:id="rId17"/>
    <p:sldId id="279" r:id="rId18"/>
    <p:sldId id="290" r:id="rId19"/>
    <p:sldId id="291" r:id="rId20"/>
    <p:sldId id="292" r:id="rId21"/>
    <p:sldId id="297" r:id="rId22"/>
    <p:sldId id="293" r:id="rId23"/>
    <p:sldId id="294" r:id="rId24"/>
    <p:sldId id="295" r:id="rId25"/>
    <p:sldId id="296"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2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5" autoAdjust="0"/>
    <p:restoredTop sz="94660"/>
  </p:normalViewPr>
  <p:slideViewPr>
    <p:cSldViewPr snapToGrid="0">
      <p:cViewPr varScale="1">
        <p:scale>
          <a:sx n="102" d="100"/>
          <a:sy n="102" d="100"/>
        </p:scale>
        <p:origin x="120" y="126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raperaden.net\daa\Projects\B12\100\B12125B\B12125B-03\WORK\Flow%20Monitoring%20Analysis\PCSA%20Daily%20Flows%20and%20Rain%2010-2016%20thru%209-20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dirty="0" smtClean="0">
                <a:solidFill>
                  <a:schemeClr val="tx1"/>
                </a:solidFill>
              </a:rPr>
              <a:t>Fairlawn Sewer </a:t>
            </a:r>
            <a:r>
              <a:rPr lang="en-US" b="1" dirty="0">
                <a:solidFill>
                  <a:schemeClr val="tx1"/>
                </a:solidFill>
              </a:rPr>
              <a:t>Flow by Month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9167334154981256E-2"/>
          <c:y val="0.12815059122088071"/>
          <c:w val="0.88876746639146031"/>
          <c:h val="0.58135826682217451"/>
        </c:manualLayout>
      </c:layout>
      <c:scatterChart>
        <c:scatterStyle val="lineMarker"/>
        <c:varyColors val="0"/>
        <c:ser>
          <c:idx val="0"/>
          <c:order val="0"/>
          <c:tx>
            <c:strRef>
              <c:f>Summary!$AD$6</c:f>
              <c:strCache>
                <c:ptCount val="1"/>
                <c:pt idx="0">
                  <c:v>Total Flow        (MG)</c:v>
                </c:pt>
              </c:strCache>
            </c:strRef>
          </c:tx>
          <c:spPr>
            <a:ln w="19050" cap="rnd">
              <a:solidFill>
                <a:srgbClr val="C00000"/>
              </a:solidFill>
              <a:round/>
            </a:ln>
            <a:effectLst>
              <a:outerShdw blurRad="50800" dist="38100" dir="2700000" algn="tl" rotWithShape="0">
                <a:prstClr val="black">
                  <a:alpha val="40000"/>
                </a:prstClr>
              </a:outerShdw>
            </a:effectLst>
          </c:spPr>
          <c:marker>
            <c:symbol val="circle"/>
            <c:size val="5"/>
            <c:spPr>
              <a:solidFill>
                <a:srgbClr val="C00000"/>
              </a:solidFill>
              <a:ln w="9525">
                <a:solidFill>
                  <a:srgbClr val="C00000"/>
                </a:solidFill>
              </a:ln>
              <a:effectLst>
                <a:outerShdw blurRad="50800" dist="38100" dir="2700000" algn="tl" rotWithShape="0">
                  <a:prstClr val="black">
                    <a:alpha val="40000"/>
                  </a:prstClr>
                </a:outerShdw>
              </a:effectLst>
            </c:spPr>
          </c:marker>
          <c:xVal>
            <c:numRef>
              <c:f>Summary!$AC$7:$AC$20</c:f>
              <c:numCache>
                <c:formatCode>General</c:formatCode>
                <c:ptCount val="14"/>
                <c:pt idx="2" formatCode="[$-409]mmmm\-yy;@">
                  <c:v>42644</c:v>
                </c:pt>
                <c:pt idx="3" formatCode="[$-409]mmmm\-yy;@">
                  <c:v>42675</c:v>
                </c:pt>
                <c:pt idx="4" formatCode="[$-409]mmmm\-yy;@">
                  <c:v>42705</c:v>
                </c:pt>
                <c:pt idx="5" formatCode="[$-409]mmmm\-yy;@">
                  <c:v>42736</c:v>
                </c:pt>
                <c:pt idx="6" formatCode="[$-409]mmmm\-yy;@">
                  <c:v>42767</c:v>
                </c:pt>
                <c:pt idx="7" formatCode="[$-409]mmmm\-yy;@">
                  <c:v>42795</c:v>
                </c:pt>
                <c:pt idx="8" formatCode="[$-409]mmmm\-yy;@">
                  <c:v>42826</c:v>
                </c:pt>
                <c:pt idx="9" formatCode="[$-409]mmmm\-yy;@">
                  <c:v>42856</c:v>
                </c:pt>
                <c:pt idx="10" formatCode="[$-409]mmmm\-yy;@">
                  <c:v>42887</c:v>
                </c:pt>
                <c:pt idx="11" formatCode="[$-409]mmmm\-yy;@">
                  <c:v>42917</c:v>
                </c:pt>
                <c:pt idx="12" formatCode="[$-409]mmmm\-yy;@">
                  <c:v>42948</c:v>
                </c:pt>
                <c:pt idx="13" formatCode="[$-409]mmmm\-yy;@">
                  <c:v>42979</c:v>
                </c:pt>
              </c:numCache>
            </c:numRef>
          </c:xVal>
          <c:yVal>
            <c:numRef>
              <c:f>Summary!$AD$7:$AD$20</c:f>
              <c:numCache>
                <c:formatCode>General</c:formatCode>
                <c:ptCount val="14"/>
                <c:pt idx="2" formatCode="0.000">
                  <c:v>3.5048000000000004</c:v>
                </c:pt>
                <c:pt idx="3" formatCode="0.000">
                  <c:v>3.8469999999999995</c:v>
                </c:pt>
                <c:pt idx="4" formatCode="0.000">
                  <c:v>3.9727000000000001</c:v>
                </c:pt>
                <c:pt idx="5" formatCode="0.000">
                  <c:v>4.8168999999999986</c:v>
                </c:pt>
                <c:pt idx="6" formatCode="0.000">
                  <c:v>2.9520000000000004</c:v>
                </c:pt>
                <c:pt idx="7" formatCode="0.000">
                  <c:v>3.8769999999999993</c:v>
                </c:pt>
                <c:pt idx="8" formatCode="0.000">
                  <c:v>6.4876000000000005</c:v>
                </c:pt>
                <c:pt idx="9" formatCode="0.000">
                  <c:v>6.8488000000000007</c:v>
                </c:pt>
                <c:pt idx="10" formatCode="0.000">
                  <c:v>3.7552000000000003</c:v>
                </c:pt>
                <c:pt idx="11" formatCode="0.000">
                  <c:v>4.378400000000001</c:v>
                </c:pt>
                <c:pt idx="12" formatCode="0.000">
                  <c:v>3.9082999999999997</c:v>
                </c:pt>
                <c:pt idx="13" formatCode="0.000">
                  <c:v>3.4850000000000003</c:v>
                </c:pt>
              </c:numCache>
            </c:numRef>
          </c:yVal>
          <c:smooth val="0"/>
          <c:extLst>
            <c:ext xmlns:c16="http://schemas.microsoft.com/office/drawing/2014/chart" uri="{C3380CC4-5D6E-409C-BE32-E72D297353CC}">
              <c16:uniqueId val="{00000000-D8C9-4FA1-B421-D467237A2D5B}"/>
            </c:ext>
          </c:extLst>
        </c:ser>
        <c:ser>
          <c:idx val="1"/>
          <c:order val="1"/>
          <c:tx>
            <c:v>Dry Weather Flows (MG)</c:v>
          </c:tx>
          <c:spPr>
            <a:ln w="19050" cap="rnd">
              <a:solidFill>
                <a:schemeClr val="accent2"/>
              </a:solidFill>
              <a:round/>
            </a:ln>
            <a:effectLst/>
          </c:spPr>
          <c:marker>
            <c:symbol val="circle"/>
            <c:size val="5"/>
            <c:spPr>
              <a:solidFill>
                <a:schemeClr val="accent2">
                  <a:lumMod val="50000"/>
                </a:schemeClr>
              </a:solidFill>
              <a:ln w="9525">
                <a:solidFill>
                  <a:schemeClr val="accent2"/>
                </a:solidFill>
              </a:ln>
              <a:effectLst/>
            </c:spPr>
          </c:marker>
          <c:xVal>
            <c:numRef>
              <c:f>Summary!$A$4:$A$15</c:f>
              <c:numCache>
                <c:formatCode>mmmm\ yyyy</c:formatCode>
                <c:ptCount val="12"/>
                <c:pt idx="0">
                  <c:v>42644</c:v>
                </c:pt>
                <c:pt idx="1">
                  <c:v>42675</c:v>
                </c:pt>
                <c:pt idx="2">
                  <c:v>42705</c:v>
                </c:pt>
                <c:pt idx="3">
                  <c:v>42736</c:v>
                </c:pt>
                <c:pt idx="4">
                  <c:v>42767</c:v>
                </c:pt>
                <c:pt idx="5">
                  <c:v>42795</c:v>
                </c:pt>
                <c:pt idx="6">
                  <c:v>42826</c:v>
                </c:pt>
                <c:pt idx="7">
                  <c:v>42856</c:v>
                </c:pt>
                <c:pt idx="8">
                  <c:v>42887</c:v>
                </c:pt>
                <c:pt idx="9">
                  <c:v>42917</c:v>
                </c:pt>
                <c:pt idx="10">
                  <c:v>42948</c:v>
                </c:pt>
                <c:pt idx="11">
                  <c:v>42979</c:v>
                </c:pt>
              </c:numCache>
            </c:numRef>
          </c:xVal>
          <c:yVal>
            <c:numRef>
              <c:f>Summary!$D$4:$D$15</c:f>
              <c:numCache>
                <c:formatCode>0.000</c:formatCode>
                <c:ptCount val="12"/>
                <c:pt idx="0">
                  <c:v>3.1396357142857152</c:v>
                </c:pt>
                <c:pt idx="1">
                  <c:v>2.8795555555555552</c:v>
                </c:pt>
                <c:pt idx="2">
                  <c:v>3.508603846153846</c:v>
                </c:pt>
                <c:pt idx="3">
                  <c:v>3.4151217391304352</c:v>
                </c:pt>
                <c:pt idx="4">
                  <c:v>2.8081925925925924</c:v>
                </c:pt>
                <c:pt idx="5">
                  <c:v>3.1919269230769234</c:v>
                </c:pt>
                <c:pt idx="6">
                  <c:v>3.5372000000000003</c:v>
                </c:pt>
                <c:pt idx="7">
                  <c:v>3.7215499999999997</c:v>
                </c:pt>
                <c:pt idx="8">
                  <c:v>3.3853200000000006</c:v>
                </c:pt>
                <c:pt idx="9">
                  <c:v>3.5452375000000003</c:v>
                </c:pt>
                <c:pt idx="10">
                  <c:v>3.388093333333333</c:v>
                </c:pt>
                <c:pt idx="11">
                  <c:v>3.4850000000000003</c:v>
                </c:pt>
              </c:numCache>
            </c:numRef>
          </c:yVal>
          <c:smooth val="0"/>
          <c:extLst>
            <c:ext xmlns:c16="http://schemas.microsoft.com/office/drawing/2014/chart" uri="{C3380CC4-5D6E-409C-BE32-E72D297353CC}">
              <c16:uniqueId val="{00000001-D8C9-4FA1-B421-D467237A2D5B}"/>
            </c:ext>
          </c:extLst>
        </c:ser>
        <c:dLbls>
          <c:showLegendKey val="0"/>
          <c:showVal val="0"/>
          <c:showCatName val="0"/>
          <c:showSerName val="0"/>
          <c:showPercent val="0"/>
          <c:showBubbleSize val="0"/>
        </c:dLbls>
        <c:axId val="536021176"/>
        <c:axId val="649782664"/>
      </c:scatterChart>
      <c:valAx>
        <c:axId val="536021176"/>
        <c:scaling>
          <c:orientation val="minMax"/>
          <c:max val="42979"/>
          <c:min val="4264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1">
                    <a:solidFill>
                      <a:schemeClr val="tx1"/>
                    </a:solidFill>
                  </a:rPr>
                  <a:t>Month/Year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mmmm\ yyyy" sourceLinked="0"/>
        <c:majorTickMark val="none"/>
        <c:minorTickMark val="none"/>
        <c:tickLblPos val="low"/>
        <c:spPr>
          <a:noFill/>
          <a:ln w="9525" cap="flat" cmpd="sng" algn="ctr">
            <a:solidFill>
              <a:schemeClr val="tx1">
                <a:lumMod val="25000"/>
                <a:lumOff val="75000"/>
              </a:schemeClr>
            </a:solidFill>
            <a:round/>
          </a:ln>
          <a:effectLst/>
        </c:spPr>
        <c:txPr>
          <a:bodyPr rot="-270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crossAx val="649782664"/>
        <c:crosses val="autoZero"/>
        <c:crossBetween val="midCat"/>
        <c:majorUnit val="31"/>
      </c:valAx>
      <c:valAx>
        <c:axId val="64978266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1">
                    <a:solidFill>
                      <a:schemeClr val="tx1"/>
                    </a:solidFill>
                  </a:rPr>
                  <a:t>Flow (MG)</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36021176"/>
        <c:crosses val="autoZero"/>
        <c:crossBetween val="midCat"/>
      </c:valAx>
      <c:spPr>
        <a:noFill/>
        <a:ln>
          <a:noFill/>
        </a:ln>
        <a:effectLst/>
      </c:spPr>
    </c:plotArea>
    <c:legend>
      <c:legendPos val="r"/>
      <c:layout>
        <c:manualLayout>
          <c:xMode val="edge"/>
          <c:yMode val="edge"/>
          <c:x val="0.77669745297192627"/>
          <c:y val="0.16543982518699168"/>
          <c:w val="0.20977276467254566"/>
          <c:h val="9.8061232333659126E-2"/>
        </c:manualLayout>
      </c:layout>
      <c:overlay val="0"/>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u="sng"/>
              <a:t>April</a:t>
            </a:r>
            <a:r>
              <a:rPr lang="en-US" b="1" u="sng" baseline="0"/>
              <a:t> 2017 </a:t>
            </a:r>
            <a:endParaRPr lang="en-US" b="1" u="sng"/>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1"/>
          <c:order val="1"/>
          <c:tx>
            <c:strRef>
              <c:f>'APRIL 2017'!$H$4</c:f>
              <c:strCache>
                <c:ptCount val="1"/>
                <c:pt idx="0">
                  <c:v>Sewer Flowrate (MGD)</c:v>
                </c:pt>
              </c:strCache>
            </c:strRef>
          </c:tx>
          <c:spPr>
            <a:ln w="19050" cap="rnd">
              <a:solidFill>
                <a:srgbClr val="C00000"/>
              </a:solidFill>
              <a:round/>
            </a:ln>
            <a:effectLst>
              <a:outerShdw blurRad="50800" dist="38100" dir="2700000" algn="tl" rotWithShape="0">
                <a:prstClr val="black">
                  <a:alpha val="40000"/>
                </a:prstClr>
              </a:outerShdw>
            </a:effectLst>
          </c:spPr>
          <c:marker>
            <c:symbol val="circle"/>
            <c:size val="5"/>
            <c:spPr>
              <a:solidFill>
                <a:srgbClr val="C00000"/>
              </a:solidFill>
              <a:ln w="3175">
                <a:solidFill>
                  <a:srgbClr val="C00000"/>
                </a:solidFill>
              </a:ln>
              <a:effectLst>
                <a:outerShdw blurRad="50800" dist="38100" dir="2700000" algn="tl" rotWithShape="0">
                  <a:prstClr val="black">
                    <a:alpha val="40000"/>
                  </a:prstClr>
                </a:outerShdw>
              </a:effectLst>
            </c:spPr>
          </c:marker>
          <c:xVal>
            <c:numRef>
              <c:f>'APRIL 2017'!$F$5:$F$34</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'APRIL 2017'!$H$5:$H$34</c:f>
              <c:numCache>
                <c:formatCode>0.0000</c:formatCode>
                <c:ptCount val="30"/>
                <c:pt idx="0">
                  <c:v>0.1701</c:v>
                </c:pt>
                <c:pt idx="1">
                  <c:v>0.13850000000000001</c:v>
                </c:pt>
                <c:pt idx="2">
                  <c:v>0.31869999999999998</c:v>
                </c:pt>
                <c:pt idx="3">
                  <c:v>0.23119999999999999</c:v>
                </c:pt>
                <c:pt idx="4">
                  <c:v>0.1535</c:v>
                </c:pt>
                <c:pt idx="5">
                  <c:v>0.1731</c:v>
                </c:pt>
                <c:pt idx="6">
                  <c:v>0.13550000000000001</c:v>
                </c:pt>
                <c:pt idx="7">
                  <c:v>0.1303</c:v>
                </c:pt>
                <c:pt idx="8">
                  <c:v>0.11940000000000001</c:v>
                </c:pt>
                <c:pt idx="9">
                  <c:v>0.11559999999999999</c:v>
                </c:pt>
                <c:pt idx="10">
                  <c:v>0.1196</c:v>
                </c:pt>
                <c:pt idx="11">
                  <c:v>0.1043</c:v>
                </c:pt>
                <c:pt idx="12">
                  <c:v>0.115</c:v>
                </c:pt>
                <c:pt idx="13">
                  <c:v>0.1125</c:v>
                </c:pt>
                <c:pt idx="14">
                  <c:v>0.111</c:v>
                </c:pt>
                <c:pt idx="15">
                  <c:v>9.6500000000000002E-2</c:v>
                </c:pt>
                <c:pt idx="16">
                  <c:v>0.1295</c:v>
                </c:pt>
                <c:pt idx="17">
                  <c:v>0.1158</c:v>
                </c:pt>
                <c:pt idx="18">
                  <c:v>0.13650000000000001</c:v>
                </c:pt>
                <c:pt idx="19">
                  <c:v>0.1207</c:v>
                </c:pt>
                <c:pt idx="20">
                  <c:v>0.10639999999999999</c:v>
                </c:pt>
                <c:pt idx="21">
                  <c:v>0.159</c:v>
                </c:pt>
                <c:pt idx="22">
                  <c:v>0.45579999999999998</c:v>
                </c:pt>
                <c:pt idx="23">
                  <c:v>1.6826000000000001</c:v>
                </c:pt>
                <c:pt idx="24">
                  <c:v>0.43959999999999999</c:v>
                </c:pt>
                <c:pt idx="25">
                  <c:v>0.22</c:v>
                </c:pt>
                <c:pt idx="26">
                  <c:v>0.16869999999999999</c:v>
                </c:pt>
                <c:pt idx="27">
                  <c:v>0.1489</c:v>
                </c:pt>
                <c:pt idx="28">
                  <c:v>0.1401</c:v>
                </c:pt>
                <c:pt idx="29">
                  <c:v>0.1192</c:v>
                </c:pt>
              </c:numCache>
            </c:numRef>
          </c:yVal>
          <c:smooth val="0"/>
          <c:extLst>
            <c:ext xmlns:c16="http://schemas.microsoft.com/office/drawing/2014/chart" uri="{C3380CC4-5D6E-409C-BE32-E72D297353CC}">
              <c16:uniqueId val="{00000000-BF2C-4C53-B15F-15D37AD90782}"/>
            </c:ext>
          </c:extLst>
        </c:ser>
        <c:dLbls>
          <c:showLegendKey val="0"/>
          <c:showVal val="0"/>
          <c:showCatName val="0"/>
          <c:showSerName val="0"/>
          <c:showPercent val="0"/>
          <c:showBubbleSize val="0"/>
        </c:dLbls>
        <c:axId val="463588488"/>
        <c:axId val="463588816"/>
      </c:scatterChart>
      <c:scatterChart>
        <c:scatterStyle val="lineMarker"/>
        <c:varyColors val="0"/>
        <c:ser>
          <c:idx val="0"/>
          <c:order val="0"/>
          <c:tx>
            <c:strRef>
              <c:f>'APRIL 2017'!$G$4</c:f>
              <c:strCache>
                <c:ptCount val="1"/>
                <c:pt idx="0">
                  <c:v>Rainfall (in)</c:v>
                </c:pt>
              </c:strCache>
            </c:strRef>
          </c:tx>
          <c:spPr>
            <a:ln w="19050" cap="rnd">
              <a:solidFill>
                <a:schemeClr val="accent1">
                  <a:lumMod val="75000"/>
                </a:schemeClr>
              </a:solidFill>
              <a:round/>
            </a:ln>
            <a:effectLst>
              <a:outerShdw blurRad="50800" dist="38100" dir="2700000" algn="tl" rotWithShape="0">
                <a:prstClr val="black">
                  <a:alpha val="40000"/>
                </a:prstClr>
              </a:outerShdw>
            </a:effectLst>
          </c:spPr>
          <c:marker>
            <c:symbol val="circle"/>
            <c:size val="5"/>
            <c:spPr>
              <a:solidFill>
                <a:schemeClr val="accent1">
                  <a:lumMod val="75000"/>
                </a:schemeClr>
              </a:solidFill>
              <a:ln w="3175">
                <a:solidFill>
                  <a:schemeClr val="accent1">
                    <a:lumMod val="75000"/>
                  </a:schemeClr>
                </a:solidFill>
              </a:ln>
              <a:effectLst>
                <a:outerShdw blurRad="50800" dist="38100" dir="2700000" algn="tl" rotWithShape="0">
                  <a:prstClr val="black">
                    <a:alpha val="40000"/>
                  </a:prstClr>
                </a:outerShdw>
              </a:effectLst>
            </c:spPr>
          </c:marker>
          <c:xVal>
            <c:numRef>
              <c:f>'APRIL 2017'!$F$5:$F$34</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'APRIL 2017'!$G$5:$G$34</c:f>
              <c:numCache>
                <c:formatCode>0.00_)</c:formatCode>
                <c:ptCount val="30"/>
                <c:pt idx="0">
                  <c:v>0</c:v>
                </c:pt>
                <c:pt idx="1">
                  <c:v>0</c:v>
                </c:pt>
                <c:pt idx="2">
                  <c:v>0.9</c:v>
                </c:pt>
                <c:pt idx="3">
                  <c:v>0</c:v>
                </c:pt>
                <c:pt idx="4">
                  <c:v>0.14000000000000001</c:v>
                </c:pt>
                <c:pt idx="5">
                  <c:v>0.17</c:v>
                </c:pt>
                <c:pt idx="6">
                  <c:v>0</c:v>
                </c:pt>
                <c:pt idx="7">
                  <c:v>0</c:v>
                </c:pt>
                <c:pt idx="8">
                  <c:v>0</c:v>
                </c:pt>
                <c:pt idx="9">
                  <c:v>0</c:v>
                </c:pt>
                <c:pt idx="10">
                  <c:v>0</c:v>
                </c:pt>
                <c:pt idx="11">
                  <c:v>0</c:v>
                </c:pt>
                <c:pt idx="12">
                  <c:v>0</c:v>
                </c:pt>
                <c:pt idx="13">
                  <c:v>0</c:v>
                </c:pt>
                <c:pt idx="14">
                  <c:v>0</c:v>
                </c:pt>
                <c:pt idx="15">
                  <c:v>0.02</c:v>
                </c:pt>
                <c:pt idx="16">
                  <c:v>0.26</c:v>
                </c:pt>
                <c:pt idx="17">
                  <c:v>0.08</c:v>
                </c:pt>
                <c:pt idx="18">
                  <c:v>0.1</c:v>
                </c:pt>
                <c:pt idx="19">
                  <c:v>0</c:v>
                </c:pt>
                <c:pt idx="20">
                  <c:v>0.14000000000000001</c:v>
                </c:pt>
                <c:pt idx="21">
                  <c:v>0.48</c:v>
                </c:pt>
                <c:pt idx="22">
                  <c:v>2.4</c:v>
                </c:pt>
                <c:pt idx="23">
                  <c:v>0.2</c:v>
                </c:pt>
                <c:pt idx="24">
                  <c:v>0.01</c:v>
                </c:pt>
                <c:pt idx="25">
                  <c:v>0</c:v>
                </c:pt>
                <c:pt idx="26">
                  <c:v>0.17</c:v>
                </c:pt>
                <c:pt idx="27">
                  <c:v>0</c:v>
                </c:pt>
                <c:pt idx="28">
                  <c:v>0</c:v>
                </c:pt>
                <c:pt idx="29">
                  <c:v>0</c:v>
                </c:pt>
              </c:numCache>
            </c:numRef>
          </c:yVal>
          <c:smooth val="0"/>
          <c:extLst>
            <c:ext xmlns:c16="http://schemas.microsoft.com/office/drawing/2014/chart" uri="{C3380CC4-5D6E-409C-BE32-E72D297353CC}">
              <c16:uniqueId val="{00000001-BF2C-4C53-B15F-15D37AD90782}"/>
            </c:ext>
          </c:extLst>
        </c:ser>
        <c:dLbls>
          <c:showLegendKey val="0"/>
          <c:showVal val="0"/>
          <c:showCatName val="0"/>
          <c:showSerName val="0"/>
          <c:showPercent val="0"/>
          <c:showBubbleSize val="0"/>
        </c:dLbls>
        <c:axId val="624163832"/>
        <c:axId val="624164488"/>
      </c:scatterChart>
      <c:valAx>
        <c:axId val="463588488"/>
        <c:scaling>
          <c:orientation val="minMax"/>
          <c:max val="3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Day</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588816"/>
        <c:crosses val="autoZero"/>
        <c:crossBetween val="midCat"/>
      </c:valAx>
      <c:valAx>
        <c:axId val="463588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Sewer Flowrate (MGD)</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588488"/>
        <c:crosses val="autoZero"/>
        <c:crossBetween val="midCat"/>
      </c:valAx>
      <c:valAx>
        <c:axId val="624164488"/>
        <c:scaling>
          <c:orientation val="minMax"/>
          <c:max val="2.7"/>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Rainfall (in)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4163832"/>
        <c:crosses val="max"/>
        <c:crossBetween val="midCat"/>
        <c:majorUnit val="0.30000000000000004"/>
      </c:valAx>
      <c:valAx>
        <c:axId val="624163832"/>
        <c:scaling>
          <c:orientation val="minMax"/>
        </c:scaling>
        <c:delete val="1"/>
        <c:axPos val="b"/>
        <c:numFmt formatCode="General" sourceLinked="1"/>
        <c:majorTickMark val="out"/>
        <c:minorTickMark val="none"/>
        <c:tickLblPos val="nextTo"/>
        <c:crossAx val="624164488"/>
        <c:crosses val="autoZero"/>
        <c:crossBetween val="midCat"/>
      </c:valAx>
      <c:spPr>
        <a:solidFill>
          <a:sysClr val="window" lastClr="FFFFFF"/>
        </a:solid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solidFill>
        <a:sysClr val="windowText" lastClr="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Opener Slide">
    <p:spTree>
      <p:nvGrpSpPr>
        <p:cNvPr id="1" name=""/>
        <p:cNvGrpSpPr/>
        <p:nvPr/>
      </p:nvGrpSpPr>
      <p:grpSpPr>
        <a:xfrm>
          <a:off x="0" y="0"/>
          <a:ext cx="0" cy="0"/>
          <a:chOff x="0" y="0"/>
          <a:chExt cx="0" cy="0"/>
        </a:xfrm>
      </p:grpSpPr>
      <p:sp>
        <p:nvSpPr>
          <p:cNvPr id="2" name="Title 1"/>
          <p:cNvSpPr>
            <a:spLocks noGrp="1"/>
          </p:cNvSpPr>
          <p:nvPr>
            <p:ph type="ctrTitle"/>
          </p:nvPr>
        </p:nvSpPr>
        <p:spPr>
          <a:xfrm>
            <a:off x="118382" y="2235200"/>
            <a:ext cx="8907236" cy="2387600"/>
          </a:xfrm>
        </p:spPr>
        <p:txBody>
          <a:bodyPr anchor="ct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143000" y="4867502"/>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1853901"/>
          </a:xfrm>
          <a:prstGeom prst="rect">
            <a:avLst/>
          </a:prstGeom>
        </p:spPr>
      </p:pic>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1853901"/>
          </a:xfrm>
          <a:prstGeom prst="rect">
            <a:avLst/>
          </a:prstGeom>
        </p:spPr>
      </p:pic>
    </p:spTree>
    <p:extLst>
      <p:ext uri="{BB962C8B-B14F-4D97-AF65-F5344CB8AC3E}">
        <p14:creationId xmlns:p14="http://schemas.microsoft.com/office/powerpoint/2010/main" val="153780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73979" y="6176963"/>
            <a:ext cx="2572299" cy="414494"/>
          </a:xfrm>
          <a:prstGeom prst="rect">
            <a:avLst/>
          </a:prstGeom>
        </p:spPr>
      </p:pic>
      <p:sp>
        <p:nvSpPr>
          <p:cNvPr id="5" name="Title 1"/>
          <p:cNvSpPr>
            <a:spLocks noGrp="1"/>
          </p:cNvSpPr>
          <p:nvPr>
            <p:ph type="title"/>
          </p:nvPr>
        </p:nvSpPr>
        <p:spPr>
          <a:xfrm>
            <a:off x="628650" y="170388"/>
            <a:ext cx="7886700" cy="1325563"/>
          </a:xfrm>
        </p:spPr>
        <p:txBody>
          <a:bodyPr/>
          <a:lstStyle/>
          <a:p>
            <a:r>
              <a:rPr lang="en-US" smtClean="0"/>
              <a:t>Click to edit Master title style</a:t>
            </a:r>
            <a:endParaRPr lang="en-US" dirty="0"/>
          </a:p>
        </p:txBody>
      </p:sp>
      <p:sp>
        <p:nvSpPr>
          <p:cNvPr id="6" name="Content Placeholder 2"/>
          <p:cNvSpPr>
            <a:spLocks noGrp="1"/>
          </p:cNvSpPr>
          <p:nvPr>
            <p:ph idx="1"/>
          </p:nvPr>
        </p:nvSpPr>
        <p:spPr>
          <a:xfrm>
            <a:off x="628650" y="1622424"/>
            <a:ext cx="7886700" cy="4351338"/>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73979" y="6176963"/>
            <a:ext cx="2572299" cy="414494"/>
          </a:xfrm>
          <a:prstGeom prst="rect">
            <a:avLst/>
          </a:prstGeom>
        </p:spPr>
      </p:pic>
    </p:spTree>
    <p:extLst>
      <p:ext uri="{BB962C8B-B14F-4D97-AF65-F5344CB8AC3E}">
        <p14:creationId xmlns:p14="http://schemas.microsoft.com/office/powerpoint/2010/main" val="372647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Main Content">
    <p:spTree>
      <p:nvGrpSpPr>
        <p:cNvPr id="1" name=""/>
        <p:cNvGrpSpPr/>
        <p:nvPr/>
      </p:nvGrpSpPr>
      <p:grpSpPr>
        <a:xfrm>
          <a:off x="0" y="0"/>
          <a:ext cx="0" cy="0"/>
          <a:chOff x="0" y="0"/>
          <a:chExt cx="0" cy="0"/>
        </a:xfrm>
      </p:grpSpPr>
      <p:sp>
        <p:nvSpPr>
          <p:cNvPr id="5" name="Rectangle 4"/>
          <p:cNvSpPr/>
          <p:nvPr/>
        </p:nvSpPr>
        <p:spPr>
          <a:xfrm>
            <a:off x="1" y="160867"/>
            <a:ext cx="8515350" cy="1185333"/>
          </a:xfrm>
          <a:prstGeom prst="rect">
            <a:avLst/>
          </a:prstGeom>
          <a:solidFill>
            <a:srgbClr val="8B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70389"/>
            <a:ext cx="7886700" cy="117581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622424"/>
            <a:ext cx="7886700" cy="4351338"/>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73979" y="6176963"/>
            <a:ext cx="2572299" cy="414494"/>
          </a:xfrm>
          <a:prstGeom prst="rect">
            <a:avLst/>
          </a:prstGeom>
        </p:spPr>
      </p:pic>
      <p:sp>
        <p:nvSpPr>
          <p:cNvPr id="6" name="Rectangle 5"/>
          <p:cNvSpPr/>
          <p:nvPr userDrawn="1"/>
        </p:nvSpPr>
        <p:spPr>
          <a:xfrm>
            <a:off x="1" y="160867"/>
            <a:ext cx="8515350" cy="1185333"/>
          </a:xfrm>
          <a:prstGeom prst="rect">
            <a:avLst/>
          </a:prstGeom>
          <a:solidFill>
            <a:srgbClr val="8B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73979" y="6176963"/>
            <a:ext cx="2572299" cy="414494"/>
          </a:xfrm>
          <a:prstGeom prst="rect">
            <a:avLst/>
          </a:prstGeom>
        </p:spPr>
      </p:pic>
    </p:spTree>
    <p:extLst>
      <p:ext uri="{BB962C8B-B14F-4D97-AF65-F5344CB8AC3E}">
        <p14:creationId xmlns:p14="http://schemas.microsoft.com/office/powerpoint/2010/main" val="40692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623888" y="2002632"/>
            <a:ext cx="7886700" cy="2852737"/>
          </a:xfrm>
        </p:spPr>
        <p:txBody>
          <a:bodyPr anchor="ctr"/>
          <a:lstStyle>
            <a:lvl1pPr>
              <a:defRPr sz="4800"/>
            </a:lvl1pPr>
          </a:lstStyle>
          <a:p>
            <a:r>
              <a:rPr lang="en-US" smtClean="0"/>
              <a:t>Click to edit Master 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62" y="5004099"/>
            <a:ext cx="9144000" cy="1853901"/>
          </a:xfrm>
          <a:prstGeom prst="rect">
            <a:avLst/>
          </a:prstGeom>
        </p:spPr>
      </p:pic>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62" y="5004099"/>
            <a:ext cx="9144000" cy="1853901"/>
          </a:xfrm>
          <a:prstGeom prst="rect">
            <a:avLst/>
          </a:prstGeom>
        </p:spPr>
      </p:pic>
    </p:spTree>
    <p:extLst>
      <p:ext uri="{BB962C8B-B14F-4D97-AF65-F5344CB8AC3E}">
        <p14:creationId xmlns:p14="http://schemas.microsoft.com/office/powerpoint/2010/main" val="322185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Main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73979" y="6176963"/>
            <a:ext cx="2572299" cy="414494"/>
          </a:xfrm>
          <a:prstGeom prst="rect">
            <a:avLst/>
          </a:prstGeom>
        </p:spPr>
      </p:pic>
      <p:sp>
        <p:nvSpPr>
          <p:cNvPr id="5" name="Title 1"/>
          <p:cNvSpPr>
            <a:spLocks noGrp="1"/>
          </p:cNvSpPr>
          <p:nvPr>
            <p:ph type="title"/>
          </p:nvPr>
        </p:nvSpPr>
        <p:spPr>
          <a:xfrm>
            <a:off x="628650" y="170388"/>
            <a:ext cx="7886700" cy="1325563"/>
          </a:xfrm>
        </p:spPr>
        <p:txBody>
          <a:bodyPr/>
          <a:lstStyle/>
          <a:p>
            <a:r>
              <a:rPr lang="en-US" smtClean="0"/>
              <a:t>Click to edit Master title style</a:t>
            </a:r>
            <a:endParaRPr lang="en-US" dirty="0"/>
          </a:p>
        </p:txBody>
      </p:sp>
      <p:sp>
        <p:nvSpPr>
          <p:cNvPr id="6" name="Content Placeholder 2"/>
          <p:cNvSpPr>
            <a:spLocks noGrp="1"/>
          </p:cNvSpPr>
          <p:nvPr>
            <p:ph idx="1"/>
          </p:nvPr>
        </p:nvSpPr>
        <p:spPr>
          <a:xfrm>
            <a:off x="628650" y="1622424"/>
            <a:ext cx="7886700" cy="4351338"/>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6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623888" y="2002632"/>
            <a:ext cx="7886700" cy="2852737"/>
          </a:xfrm>
        </p:spPr>
        <p:txBody>
          <a:bodyPr anchor="ctr"/>
          <a:lstStyle>
            <a:lvl1pPr>
              <a:defRPr sz="4800"/>
            </a:lvl1pPr>
          </a:lstStyle>
          <a:p>
            <a:r>
              <a:rPr lang="en-US"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62" y="5004099"/>
            <a:ext cx="9144000" cy="1853901"/>
          </a:xfrm>
          <a:prstGeom prst="rect">
            <a:avLst/>
          </a:prstGeom>
        </p:spPr>
      </p:pic>
    </p:spTree>
    <p:extLst>
      <p:ext uri="{BB962C8B-B14F-4D97-AF65-F5344CB8AC3E}">
        <p14:creationId xmlns:p14="http://schemas.microsoft.com/office/powerpoint/2010/main" val="828280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365859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0" r:id="rId5"/>
    <p:sldLayoutId id="2147483651" r:id="rId6"/>
  </p:sldLayoutIdLst>
  <p:txStyles>
    <p:titleStyle>
      <a:lvl1pPr algn="ctr" defTabSz="685800" rtl="0" eaLnBrk="1" latinLnBrk="0" hangingPunct="1">
        <a:lnSpc>
          <a:spcPct val="90000"/>
        </a:lnSpc>
        <a:spcBef>
          <a:spcPct val="0"/>
        </a:spcBef>
        <a:buNone/>
        <a:defRPr sz="48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ts val="1200"/>
              </a:spcBef>
              <a:spcAft>
                <a:spcPts val="1200"/>
              </a:spcAft>
            </a:pPr>
            <a:r>
              <a:rPr lang="en-US" sz="4000" dirty="0" smtClean="0"/>
              <a:t>Pulaski County Sewerage Authority</a:t>
            </a:r>
            <a:br>
              <a:rPr lang="en-US" sz="4000" dirty="0" smtClean="0"/>
            </a:br>
            <a:r>
              <a:rPr lang="en-US" sz="2800" dirty="0" smtClean="0"/>
              <a:t/>
            </a:r>
            <a:br>
              <a:rPr lang="en-US" sz="2800" dirty="0" smtClean="0"/>
            </a:br>
            <a:r>
              <a:rPr lang="en-US" sz="2800" dirty="0" smtClean="0"/>
              <a:t>Sanitary Sewer Collection System Condition Assessment and Rate Study</a:t>
            </a:r>
            <a:br>
              <a:rPr lang="en-US" sz="2800" dirty="0" smtClean="0"/>
            </a:br>
            <a:r>
              <a:rPr lang="en-US" sz="2800" dirty="0" smtClean="0"/>
              <a:t/>
            </a:r>
            <a:br>
              <a:rPr lang="en-US" sz="2800" dirty="0" smtClean="0"/>
            </a:br>
            <a:r>
              <a:rPr lang="en-US" sz="2000" dirty="0"/>
              <a:t>Public </a:t>
            </a:r>
            <a:r>
              <a:rPr lang="en-US" sz="2000" dirty="0" smtClean="0"/>
              <a:t>Hearing</a:t>
            </a:r>
            <a:br>
              <a:rPr lang="en-US" sz="2000" dirty="0" smtClean="0"/>
            </a:br>
            <a:r>
              <a:rPr lang="en-US" sz="2000" dirty="0" smtClean="0"/>
              <a:t>July 17, 2018</a:t>
            </a:r>
            <a:br>
              <a:rPr lang="en-US" sz="2000" dirty="0" smtClean="0"/>
            </a:br>
            <a:r>
              <a:rPr lang="en-US" sz="2000" dirty="0" err="1" smtClean="0"/>
              <a:t>Riverlawn</a:t>
            </a:r>
            <a:r>
              <a:rPr lang="en-US" sz="2000" dirty="0" smtClean="0"/>
              <a:t> Elementary School</a:t>
            </a:r>
            <a:endParaRPr lang="en-US" sz="4000" dirty="0"/>
          </a:p>
        </p:txBody>
      </p:sp>
      <p:sp>
        <p:nvSpPr>
          <p:cNvPr id="3" name="Subtitle 2"/>
          <p:cNvSpPr>
            <a:spLocks noGrp="1"/>
          </p:cNvSpPr>
          <p:nvPr>
            <p:ph type="subTitle" idx="1"/>
          </p:nvPr>
        </p:nvSpPr>
        <p:spPr>
          <a:xfrm>
            <a:off x="1143000" y="5202238"/>
            <a:ext cx="6858000" cy="988250"/>
          </a:xfrm>
        </p:spPr>
        <p:txBody>
          <a:bodyPr/>
          <a:lstStyle/>
          <a:p>
            <a:r>
              <a:rPr lang="en-US" dirty="0" smtClean="0"/>
              <a:t>Sheryl Stephens</a:t>
            </a:r>
          </a:p>
          <a:p>
            <a:r>
              <a:rPr lang="en-US" dirty="0" smtClean="0"/>
              <a:t>Victor Valenzuela </a:t>
            </a:r>
          </a:p>
        </p:txBody>
      </p:sp>
    </p:spTree>
    <p:extLst>
      <p:ext uri="{BB962C8B-B14F-4D97-AF65-F5344CB8AC3E}">
        <p14:creationId xmlns:p14="http://schemas.microsoft.com/office/powerpoint/2010/main" val="2948605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867"/>
            <a:ext cx="9143999" cy="1185333"/>
          </a:xfrm>
          <a:prstGeom prst="rect">
            <a:avLst/>
          </a:prstGeom>
          <a:solidFill>
            <a:srgbClr val="8B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dirty="0" smtClean="0"/>
              <a:t>Lift Station Inspections</a:t>
            </a:r>
            <a:r>
              <a:rPr lang="en-US" sz="4400" dirty="0" smtClean="0"/>
              <a:t/>
            </a:r>
            <a:br>
              <a:rPr lang="en-US" sz="4400" dirty="0" smtClean="0"/>
            </a:br>
            <a:r>
              <a:rPr lang="en-US" sz="3200" dirty="0" smtClean="0"/>
              <a:t>Brooklyn Lift Station</a:t>
            </a:r>
            <a:endParaRPr lang="en-US" sz="3200" dirty="0"/>
          </a:p>
        </p:txBody>
      </p:sp>
      <p:pic>
        <p:nvPicPr>
          <p:cNvPr id="5" name="Picture 4"/>
          <p:cNvPicPr>
            <a:picLocks noChangeAspect="1"/>
          </p:cNvPicPr>
          <p:nvPr/>
        </p:nvPicPr>
        <p:blipFill>
          <a:blip r:embed="rId2"/>
          <a:stretch>
            <a:fillRect/>
          </a:stretch>
        </p:blipFill>
        <p:spPr>
          <a:xfrm>
            <a:off x="334600" y="1677915"/>
            <a:ext cx="3573490" cy="2687098"/>
          </a:xfrm>
          <a:prstGeom prst="rect">
            <a:avLst/>
          </a:prstGeom>
          <a:ln>
            <a:solidFill>
              <a:schemeClr val="tx1"/>
            </a:solidFill>
          </a:ln>
        </p:spPr>
      </p:pic>
      <p:graphicFrame>
        <p:nvGraphicFramePr>
          <p:cNvPr id="6" name="Table 5"/>
          <p:cNvGraphicFramePr>
            <a:graphicFrameLocks noGrp="1"/>
          </p:cNvGraphicFramePr>
          <p:nvPr>
            <p:extLst>
              <p:ext uri="{D42A27DB-BD31-4B8C-83A1-F6EECF244321}">
                <p14:modId xmlns:p14="http://schemas.microsoft.com/office/powerpoint/2010/main" val="3376964665"/>
              </p:ext>
            </p:extLst>
          </p:nvPr>
        </p:nvGraphicFramePr>
        <p:xfrm>
          <a:off x="4313904" y="1677915"/>
          <a:ext cx="4336025" cy="3649312"/>
        </p:xfrm>
        <a:graphic>
          <a:graphicData uri="http://schemas.openxmlformats.org/drawingml/2006/table">
            <a:tbl>
              <a:tblPr firstRow="1" firstCol="1" bandRow="1">
                <a:tableStyleId>{5C22544A-7EE6-4342-B048-85BDC9FD1C3A}</a:tableStyleId>
              </a:tblPr>
              <a:tblGrid>
                <a:gridCol w="621287">
                  <a:extLst>
                    <a:ext uri="{9D8B030D-6E8A-4147-A177-3AD203B41FA5}">
                      <a16:colId xmlns:a16="http://schemas.microsoft.com/office/drawing/2014/main" val="1203087687"/>
                    </a:ext>
                  </a:extLst>
                </a:gridCol>
                <a:gridCol w="2215576">
                  <a:extLst>
                    <a:ext uri="{9D8B030D-6E8A-4147-A177-3AD203B41FA5}">
                      <a16:colId xmlns:a16="http://schemas.microsoft.com/office/drawing/2014/main" val="1909818620"/>
                    </a:ext>
                  </a:extLst>
                </a:gridCol>
                <a:gridCol w="749581">
                  <a:extLst>
                    <a:ext uri="{9D8B030D-6E8A-4147-A177-3AD203B41FA5}">
                      <a16:colId xmlns:a16="http://schemas.microsoft.com/office/drawing/2014/main" val="2802790737"/>
                    </a:ext>
                  </a:extLst>
                </a:gridCol>
                <a:gridCol w="749581">
                  <a:extLst>
                    <a:ext uri="{9D8B030D-6E8A-4147-A177-3AD203B41FA5}">
                      <a16:colId xmlns:a16="http://schemas.microsoft.com/office/drawing/2014/main" val="1799257290"/>
                    </a:ext>
                  </a:extLst>
                </a:gridCol>
              </a:tblGrid>
              <a:tr h="293006">
                <a:tc>
                  <a:txBody>
                    <a:bodyPr/>
                    <a:lstStyle/>
                    <a:p>
                      <a:pPr marL="0" marR="0" algn="ctr">
                        <a:lnSpc>
                          <a:spcPct val="107000"/>
                        </a:lnSpc>
                        <a:spcBef>
                          <a:spcPts val="0"/>
                        </a:spcBef>
                        <a:spcAft>
                          <a:spcPts val="0"/>
                        </a:spcAft>
                      </a:pPr>
                      <a:r>
                        <a:rPr lang="en-US" sz="900">
                          <a:effectLst/>
                        </a:rPr>
                        <a:t>Priority</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Deficiency</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Recommended Action</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Cost Estimate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95497407"/>
                  </a:ext>
                </a:extLst>
              </a:tr>
              <a:tr h="520842">
                <a:tc>
                  <a:txBody>
                    <a:bodyPr/>
                    <a:lstStyle/>
                    <a:p>
                      <a:pPr marL="0" marR="0" algn="ctr">
                        <a:lnSpc>
                          <a:spcPct val="107000"/>
                        </a:lnSpc>
                        <a:spcBef>
                          <a:spcPts val="0"/>
                        </a:spcBef>
                        <a:spcAft>
                          <a:spcPts val="0"/>
                        </a:spcAft>
                      </a:pPr>
                      <a:r>
                        <a:rPr lang="en-US" sz="800" dirty="0">
                          <a:effectLst/>
                        </a:rPr>
                        <a:t>High</a:t>
                      </a:r>
                      <a:endParaRPr lang="en-US" sz="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800">
                          <a:effectLst/>
                        </a:rPr>
                        <a:t>No Audible or Visual Alarm – In the case of an autodialer failure or power outage to the autodialer, local audible and visual alarms are recommended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800" dirty="0">
                          <a:effectLst/>
                        </a:rPr>
                        <a:t>Install alarm light and speaker</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800">
                          <a:effectLst/>
                        </a:rPr>
                        <a:t>$1,500</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9393807"/>
                  </a:ext>
                </a:extLst>
              </a:tr>
              <a:tr h="641481">
                <a:tc>
                  <a:txBody>
                    <a:bodyPr/>
                    <a:lstStyle/>
                    <a:p>
                      <a:pPr marL="0" marR="0" algn="ctr">
                        <a:lnSpc>
                          <a:spcPct val="107000"/>
                        </a:lnSpc>
                        <a:spcBef>
                          <a:spcPts val="0"/>
                        </a:spcBef>
                        <a:spcAft>
                          <a:spcPts val="0"/>
                        </a:spcAft>
                      </a:pPr>
                      <a:r>
                        <a:rPr lang="en-US" sz="800" dirty="0">
                          <a:effectLst/>
                        </a:rPr>
                        <a:t>Moderate</a:t>
                      </a:r>
                      <a:endParaRPr lang="en-US" sz="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800" dirty="0">
                          <a:effectLst/>
                        </a:rPr>
                        <a:t>Heavy Corrosion on Wet Well Access Hatch – This could be a safety and security issue. As the top continues to degrade, metal could fall and damage the pumps and could lead to a catastrophic safety concern.</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800" dirty="0">
                          <a:effectLst/>
                        </a:rPr>
                        <a:t>Replace wet well access hatch</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800">
                          <a:effectLst/>
                        </a:rPr>
                        <a:t>$2,500</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030890"/>
                  </a:ext>
                </a:extLst>
              </a:tr>
              <a:tr h="520842">
                <a:tc>
                  <a:txBody>
                    <a:bodyPr/>
                    <a:lstStyle/>
                    <a:p>
                      <a:pPr marL="0" marR="0" algn="ctr">
                        <a:lnSpc>
                          <a:spcPct val="107000"/>
                        </a:lnSpc>
                        <a:spcBef>
                          <a:spcPts val="0"/>
                        </a:spcBef>
                        <a:spcAft>
                          <a:spcPts val="0"/>
                        </a:spcAft>
                      </a:pPr>
                      <a:r>
                        <a:rPr lang="en-US" sz="800" dirty="0">
                          <a:effectLst/>
                        </a:rPr>
                        <a:t>Low</a:t>
                      </a:r>
                      <a:endParaRPr lang="en-US" sz="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800">
                          <a:effectLst/>
                        </a:rPr>
                        <a:t>Valve Vault Access Hatch Missing Hinges and Latch – This could be a safety and security issue, but is not likely to fail or cause operational issues.</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800">
                          <a:effectLst/>
                        </a:rPr>
                        <a:t>Replace valve vault access hatch</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rPr>
                        <a:t>$2,500</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7022083"/>
                  </a:ext>
                </a:extLst>
              </a:tr>
              <a:tr h="390632">
                <a:tc>
                  <a:txBody>
                    <a:bodyPr/>
                    <a:lstStyle/>
                    <a:p>
                      <a:pPr marL="0" marR="0" algn="ctr">
                        <a:lnSpc>
                          <a:spcPct val="107000"/>
                        </a:lnSpc>
                        <a:spcBef>
                          <a:spcPts val="0"/>
                        </a:spcBef>
                        <a:spcAft>
                          <a:spcPts val="0"/>
                        </a:spcAft>
                      </a:pPr>
                      <a:r>
                        <a:rPr lang="en-US" sz="800" dirty="0">
                          <a:effectLst/>
                        </a:rPr>
                        <a:t>Low</a:t>
                      </a:r>
                      <a:endParaRPr lang="en-US" sz="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800" dirty="0">
                          <a:effectLst/>
                        </a:rPr>
                        <a:t>Control Building Flooring – Hole in floor could be a safety and security concern issue, but is not likely to cause operational issues.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800">
                          <a:effectLst/>
                        </a:rPr>
                        <a:t>Patch/replace flooring</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rPr>
                        <a:t>$2,000</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7034050"/>
                  </a:ext>
                </a:extLst>
              </a:tr>
              <a:tr h="651053">
                <a:tc>
                  <a:txBody>
                    <a:bodyPr/>
                    <a:lstStyle/>
                    <a:p>
                      <a:pPr marL="0" marR="0" algn="ctr">
                        <a:lnSpc>
                          <a:spcPct val="107000"/>
                        </a:lnSpc>
                        <a:spcBef>
                          <a:spcPts val="0"/>
                        </a:spcBef>
                        <a:spcAft>
                          <a:spcPts val="0"/>
                        </a:spcAft>
                      </a:pPr>
                      <a:r>
                        <a:rPr lang="en-US" sz="800" dirty="0">
                          <a:effectLst/>
                        </a:rPr>
                        <a:t>Low</a:t>
                      </a:r>
                      <a:endParaRPr lang="en-US" sz="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800" dirty="0">
                          <a:effectLst/>
                        </a:rPr>
                        <a:t>Wet Well Infiltration – Evidence of infiltration/seepage through wet well walls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800">
                          <a:effectLst/>
                        </a:rPr>
                        <a:t>Install wet well liner or coat with epoxy coating</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rPr>
                        <a:t>$10,000</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9777741"/>
                  </a:ext>
                </a:extLst>
              </a:tr>
              <a:tr h="209199">
                <a:tc gridSpan="3">
                  <a:txBody>
                    <a:bodyPr/>
                    <a:lstStyle/>
                    <a:p>
                      <a:pPr marL="0" marR="0" algn="r">
                        <a:lnSpc>
                          <a:spcPct val="107000"/>
                        </a:lnSpc>
                        <a:spcBef>
                          <a:spcPts val="0"/>
                        </a:spcBef>
                        <a:spcAft>
                          <a:spcPts val="0"/>
                        </a:spcAft>
                      </a:pPr>
                      <a:r>
                        <a:rPr lang="en-US" sz="900">
                          <a:effectLst/>
                        </a:rPr>
                        <a:t>Total: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900" b="1" dirty="0">
                          <a:solidFill>
                            <a:schemeClr val="bg1"/>
                          </a:solidFill>
                          <a:effectLst/>
                        </a:rPr>
                        <a:t>$18,500</a:t>
                      </a:r>
                      <a:endParaRPr lang="en-US" sz="1200" b="1"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8B2131"/>
                    </a:solidFill>
                  </a:tcPr>
                </a:tc>
                <a:extLst>
                  <a:ext uri="{0D108BD9-81ED-4DB2-BD59-A6C34878D82A}">
                    <a16:rowId xmlns:a16="http://schemas.microsoft.com/office/drawing/2014/main" val="1664424706"/>
                  </a:ext>
                </a:extLst>
              </a:tr>
            </a:tbl>
          </a:graphicData>
        </a:graphic>
      </p:graphicFrame>
      <p:pic>
        <p:nvPicPr>
          <p:cNvPr id="7" name="Picture 6"/>
          <p:cNvPicPr>
            <a:picLocks noChangeAspect="1"/>
          </p:cNvPicPr>
          <p:nvPr/>
        </p:nvPicPr>
        <p:blipFill>
          <a:blip r:embed="rId3"/>
          <a:stretch>
            <a:fillRect/>
          </a:stretch>
        </p:blipFill>
        <p:spPr>
          <a:xfrm>
            <a:off x="203498" y="4637112"/>
            <a:ext cx="1835019" cy="1380230"/>
          </a:xfrm>
          <a:prstGeom prst="rect">
            <a:avLst/>
          </a:prstGeom>
        </p:spPr>
      </p:pic>
      <p:pic>
        <p:nvPicPr>
          <p:cNvPr id="8" name="Picture 7"/>
          <p:cNvPicPr>
            <a:picLocks noChangeAspect="1"/>
          </p:cNvPicPr>
          <p:nvPr/>
        </p:nvPicPr>
        <p:blipFill>
          <a:blip r:embed="rId4"/>
          <a:stretch>
            <a:fillRect/>
          </a:stretch>
        </p:blipFill>
        <p:spPr>
          <a:xfrm>
            <a:off x="2256057" y="4637112"/>
            <a:ext cx="1840307" cy="1380230"/>
          </a:xfrm>
          <a:prstGeom prst="rect">
            <a:avLst/>
          </a:prstGeom>
        </p:spPr>
      </p:pic>
    </p:spTree>
    <p:extLst>
      <p:ext uri="{BB962C8B-B14F-4D97-AF65-F5344CB8AC3E}">
        <p14:creationId xmlns:p14="http://schemas.microsoft.com/office/powerpoint/2010/main" val="1926582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867"/>
            <a:ext cx="9143999" cy="1185333"/>
          </a:xfrm>
          <a:prstGeom prst="rect">
            <a:avLst/>
          </a:prstGeom>
          <a:solidFill>
            <a:srgbClr val="8B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dirty="0" smtClean="0"/>
              <a:t>Lift Station Inspections</a:t>
            </a:r>
            <a:r>
              <a:rPr lang="en-US" sz="4400" dirty="0" smtClean="0"/>
              <a:t/>
            </a:r>
            <a:br>
              <a:rPr lang="en-US" sz="4400" dirty="0" smtClean="0"/>
            </a:br>
            <a:r>
              <a:rPr lang="en-US" sz="3200" dirty="0" err="1" smtClean="0"/>
              <a:t>Bellspring</a:t>
            </a:r>
            <a:r>
              <a:rPr lang="en-US" sz="3200" dirty="0" smtClean="0"/>
              <a:t> Lift Station</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1626583652"/>
              </p:ext>
            </p:extLst>
          </p:nvPr>
        </p:nvGraphicFramePr>
        <p:xfrm>
          <a:off x="3080314" y="1520983"/>
          <a:ext cx="5844560" cy="4586629"/>
        </p:xfrm>
        <a:graphic>
          <a:graphicData uri="http://schemas.openxmlformats.org/drawingml/2006/table">
            <a:tbl>
              <a:tblPr firstRow="1" firstCol="1" bandRow="1">
                <a:tableStyleId>{5C22544A-7EE6-4342-B048-85BDC9FD1C3A}</a:tableStyleId>
              </a:tblPr>
              <a:tblGrid>
                <a:gridCol w="1115603">
                  <a:extLst>
                    <a:ext uri="{9D8B030D-6E8A-4147-A177-3AD203B41FA5}">
                      <a16:colId xmlns:a16="http://schemas.microsoft.com/office/drawing/2014/main" val="1343613427"/>
                    </a:ext>
                  </a:extLst>
                </a:gridCol>
                <a:gridCol w="2891123">
                  <a:extLst>
                    <a:ext uri="{9D8B030D-6E8A-4147-A177-3AD203B41FA5}">
                      <a16:colId xmlns:a16="http://schemas.microsoft.com/office/drawing/2014/main" val="313670936"/>
                    </a:ext>
                  </a:extLst>
                </a:gridCol>
                <a:gridCol w="1058147">
                  <a:extLst>
                    <a:ext uri="{9D8B030D-6E8A-4147-A177-3AD203B41FA5}">
                      <a16:colId xmlns:a16="http://schemas.microsoft.com/office/drawing/2014/main" val="4197626146"/>
                    </a:ext>
                  </a:extLst>
                </a:gridCol>
                <a:gridCol w="779687">
                  <a:extLst>
                    <a:ext uri="{9D8B030D-6E8A-4147-A177-3AD203B41FA5}">
                      <a16:colId xmlns:a16="http://schemas.microsoft.com/office/drawing/2014/main" val="276670734"/>
                    </a:ext>
                  </a:extLst>
                </a:gridCol>
              </a:tblGrid>
              <a:tr h="286009">
                <a:tc>
                  <a:txBody>
                    <a:bodyPr/>
                    <a:lstStyle/>
                    <a:p>
                      <a:pPr marL="0" marR="0" algn="ctr">
                        <a:lnSpc>
                          <a:spcPct val="107000"/>
                        </a:lnSpc>
                        <a:spcBef>
                          <a:spcPts val="0"/>
                        </a:spcBef>
                        <a:spcAft>
                          <a:spcPts val="0"/>
                        </a:spcAft>
                      </a:pPr>
                      <a:r>
                        <a:rPr lang="en-US" sz="900">
                          <a:effectLst/>
                        </a:rPr>
                        <a:t>Priority</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gn="ctr">
                        <a:lnSpc>
                          <a:spcPct val="107000"/>
                        </a:lnSpc>
                        <a:spcBef>
                          <a:spcPts val="0"/>
                        </a:spcBef>
                        <a:spcAft>
                          <a:spcPts val="0"/>
                        </a:spcAft>
                      </a:pPr>
                      <a:r>
                        <a:rPr lang="en-US" sz="900">
                          <a:effectLst/>
                        </a:rPr>
                        <a:t>Deficiency</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gn="ctr">
                        <a:lnSpc>
                          <a:spcPct val="107000"/>
                        </a:lnSpc>
                        <a:spcBef>
                          <a:spcPts val="0"/>
                        </a:spcBef>
                        <a:spcAft>
                          <a:spcPts val="0"/>
                        </a:spcAft>
                      </a:pPr>
                      <a:r>
                        <a:rPr lang="en-US" sz="900">
                          <a:effectLst/>
                        </a:rPr>
                        <a:t>Recommended Action</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gn="ctr">
                        <a:lnSpc>
                          <a:spcPct val="107000"/>
                        </a:lnSpc>
                        <a:spcBef>
                          <a:spcPts val="0"/>
                        </a:spcBef>
                        <a:spcAft>
                          <a:spcPts val="0"/>
                        </a:spcAft>
                      </a:pPr>
                      <a:r>
                        <a:rPr lang="en-US" sz="900">
                          <a:effectLst/>
                        </a:rPr>
                        <a:t>Cost Estimate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extLst>
                  <a:ext uri="{0D108BD9-81ED-4DB2-BD59-A6C34878D82A}">
                    <a16:rowId xmlns:a16="http://schemas.microsoft.com/office/drawing/2014/main" val="106322338"/>
                  </a:ext>
                </a:extLst>
              </a:tr>
              <a:tr h="429014">
                <a:tc>
                  <a:txBody>
                    <a:bodyPr/>
                    <a:lstStyle/>
                    <a:p>
                      <a:pPr marL="0" marR="0" algn="ctr">
                        <a:lnSpc>
                          <a:spcPct val="107000"/>
                        </a:lnSpc>
                        <a:spcBef>
                          <a:spcPts val="0"/>
                        </a:spcBef>
                        <a:spcAft>
                          <a:spcPts val="0"/>
                        </a:spcAft>
                      </a:pPr>
                      <a:r>
                        <a:rPr lang="en-US" sz="900">
                          <a:effectLst/>
                        </a:rPr>
                        <a:t>High</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dirty="0">
                          <a:effectLst/>
                        </a:rPr>
                        <a:t>No Emergency Generator Connection – In the case of a power failure, a generator connection is recommended to maintain service and decrease the potential for overflows.</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a:effectLst/>
                        </a:rPr>
                        <a:t>Install emergency generator connection</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gn="ctr">
                        <a:lnSpc>
                          <a:spcPct val="107000"/>
                        </a:lnSpc>
                        <a:spcBef>
                          <a:spcPts val="0"/>
                        </a:spcBef>
                        <a:spcAft>
                          <a:spcPts val="0"/>
                        </a:spcAft>
                      </a:pPr>
                      <a:r>
                        <a:rPr lang="en-US" sz="800">
                          <a:effectLst/>
                        </a:rPr>
                        <a:t>$4,500</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extLst>
                  <a:ext uri="{0D108BD9-81ED-4DB2-BD59-A6C34878D82A}">
                    <a16:rowId xmlns:a16="http://schemas.microsoft.com/office/drawing/2014/main" val="3773053557"/>
                  </a:ext>
                </a:extLst>
              </a:tr>
              <a:tr h="429014">
                <a:tc>
                  <a:txBody>
                    <a:bodyPr/>
                    <a:lstStyle/>
                    <a:p>
                      <a:pPr marL="0" marR="0" algn="ctr">
                        <a:lnSpc>
                          <a:spcPct val="107000"/>
                        </a:lnSpc>
                        <a:spcBef>
                          <a:spcPts val="0"/>
                        </a:spcBef>
                        <a:spcAft>
                          <a:spcPts val="0"/>
                        </a:spcAft>
                      </a:pPr>
                      <a:r>
                        <a:rPr lang="en-US" sz="900">
                          <a:effectLst/>
                        </a:rPr>
                        <a:t>Moderate</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dirty="0">
                          <a:effectLst/>
                        </a:rPr>
                        <a:t>Wet Well Access Hatch Does Not Close - This could be a safety and security issue</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a:effectLst/>
                        </a:rPr>
                        <a:t>Modify or replace wet well access hatch</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gn="ctr">
                        <a:lnSpc>
                          <a:spcPct val="107000"/>
                        </a:lnSpc>
                        <a:spcBef>
                          <a:spcPts val="0"/>
                        </a:spcBef>
                        <a:spcAft>
                          <a:spcPts val="0"/>
                        </a:spcAft>
                      </a:pPr>
                      <a:r>
                        <a:rPr lang="en-US" sz="800">
                          <a:effectLst/>
                        </a:rPr>
                        <a:t>$1,500</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extLst>
                  <a:ext uri="{0D108BD9-81ED-4DB2-BD59-A6C34878D82A}">
                    <a16:rowId xmlns:a16="http://schemas.microsoft.com/office/drawing/2014/main" val="1772721498"/>
                  </a:ext>
                </a:extLst>
              </a:tr>
              <a:tr h="1001032">
                <a:tc>
                  <a:txBody>
                    <a:bodyPr/>
                    <a:lstStyle/>
                    <a:p>
                      <a:pPr marL="0" marR="0" algn="ctr">
                        <a:lnSpc>
                          <a:spcPct val="107000"/>
                        </a:lnSpc>
                        <a:spcBef>
                          <a:spcPts val="0"/>
                        </a:spcBef>
                        <a:spcAft>
                          <a:spcPts val="0"/>
                        </a:spcAft>
                      </a:pPr>
                      <a:r>
                        <a:rPr lang="en-US" sz="900">
                          <a:effectLst/>
                        </a:rPr>
                        <a:t>Moderate</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dirty="0">
                          <a:effectLst/>
                        </a:rPr>
                        <a:t>Submersible Pumps - One of the pumps did not appear to pump as well as the other. The operator stated that one of the pumps was recently replaced. Typically, the pumps operate in an alternating sequence to distribute the wear and tear equally. Often, if a pump meets its usable life without a catastrophic failure, the corresponding pump is likely to need replacement in the near future.</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dirty="0">
                          <a:effectLst/>
                        </a:rPr>
                        <a:t>Prepare for replacement of older pump in the near future</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gn="ctr">
                        <a:lnSpc>
                          <a:spcPct val="107000"/>
                        </a:lnSpc>
                        <a:spcBef>
                          <a:spcPts val="0"/>
                        </a:spcBef>
                        <a:spcAft>
                          <a:spcPts val="0"/>
                        </a:spcAft>
                      </a:pPr>
                      <a:r>
                        <a:rPr lang="en-US" sz="800">
                          <a:effectLst/>
                        </a:rPr>
                        <a:t>$2,000</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extLst>
                  <a:ext uri="{0D108BD9-81ED-4DB2-BD59-A6C34878D82A}">
                    <a16:rowId xmlns:a16="http://schemas.microsoft.com/office/drawing/2014/main" val="715009541"/>
                  </a:ext>
                </a:extLst>
              </a:tr>
              <a:tr h="572018">
                <a:tc>
                  <a:txBody>
                    <a:bodyPr/>
                    <a:lstStyle/>
                    <a:p>
                      <a:pPr marL="0" marR="0" algn="ctr">
                        <a:lnSpc>
                          <a:spcPct val="107000"/>
                        </a:lnSpc>
                        <a:spcBef>
                          <a:spcPts val="0"/>
                        </a:spcBef>
                        <a:spcAft>
                          <a:spcPts val="0"/>
                        </a:spcAft>
                      </a:pPr>
                      <a:r>
                        <a:rPr lang="en-US" sz="900">
                          <a:effectLst/>
                        </a:rPr>
                        <a:t>Moderate</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a:effectLst/>
                        </a:rPr>
                        <a:t>Valve Vault Hatch is Undersized - This could be a safety and operational/maintenance issue as access is very limited.</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dirty="0">
                          <a:effectLst/>
                        </a:rPr>
                        <a:t>Replace with an appropriately sized valve vault hatch</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gn="ctr">
                        <a:lnSpc>
                          <a:spcPct val="107000"/>
                        </a:lnSpc>
                        <a:spcBef>
                          <a:spcPts val="0"/>
                        </a:spcBef>
                        <a:spcAft>
                          <a:spcPts val="0"/>
                        </a:spcAft>
                      </a:pPr>
                      <a:r>
                        <a:rPr lang="en-US" sz="800" dirty="0">
                          <a:effectLst/>
                        </a:rPr>
                        <a:t>$3,500</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extLst>
                  <a:ext uri="{0D108BD9-81ED-4DB2-BD59-A6C34878D82A}">
                    <a16:rowId xmlns:a16="http://schemas.microsoft.com/office/drawing/2014/main" val="3222528726"/>
                  </a:ext>
                </a:extLst>
              </a:tr>
              <a:tr h="429014">
                <a:tc>
                  <a:txBody>
                    <a:bodyPr/>
                    <a:lstStyle/>
                    <a:p>
                      <a:pPr marL="0" marR="0" algn="ctr">
                        <a:lnSpc>
                          <a:spcPct val="107000"/>
                        </a:lnSpc>
                        <a:spcBef>
                          <a:spcPts val="0"/>
                        </a:spcBef>
                        <a:spcAft>
                          <a:spcPts val="0"/>
                        </a:spcAft>
                      </a:pPr>
                      <a:r>
                        <a:rPr lang="en-US" sz="900">
                          <a:effectLst/>
                        </a:rPr>
                        <a:t>Low</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a:effectLst/>
                        </a:rPr>
                        <a:t>Deep Installation Hand Valve - This valve will require a special extension operator and will be more likely to break than a traditional square nut operator.</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a:effectLst/>
                        </a:rPr>
                        <a:t>Replace valve</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gn="ctr">
                        <a:lnSpc>
                          <a:spcPct val="107000"/>
                        </a:lnSpc>
                        <a:spcBef>
                          <a:spcPts val="0"/>
                        </a:spcBef>
                        <a:spcAft>
                          <a:spcPts val="0"/>
                        </a:spcAft>
                      </a:pPr>
                      <a:r>
                        <a:rPr lang="en-US" sz="800" dirty="0">
                          <a:effectLst/>
                        </a:rPr>
                        <a:t>$2,000</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extLst>
                  <a:ext uri="{0D108BD9-81ED-4DB2-BD59-A6C34878D82A}">
                    <a16:rowId xmlns:a16="http://schemas.microsoft.com/office/drawing/2014/main" val="950515687"/>
                  </a:ext>
                </a:extLst>
              </a:tr>
              <a:tr h="429014">
                <a:tc>
                  <a:txBody>
                    <a:bodyPr/>
                    <a:lstStyle/>
                    <a:p>
                      <a:pPr marL="0" marR="0" algn="ctr">
                        <a:lnSpc>
                          <a:spcPct val="107000"/>
                        </a:lnSpc>
                        <a:spcBef>
                          <a:spcPts val="0"/>
                        </a:spcBef>
                        <a:spcAft>
                          <a:spcPts val="0"/>
                        </a:spcAft>
                      </a:pPr>
                      <a:r>
                        <a:rPr lang="en-US" sz="900">
                          <a:effectLst/>
                        </a:rPr>
                        <a:t>Low</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a:effectLst/>
                        </a:rPr>
                        <a:t>Missing Post Caps and Falling Barbed Wire in Fence - Fence posts without caps can collect rainwater and cause rust and degradation to the fence shortening its usable life.</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a:effectLst/>
                        </a:rPr>
                        <a:t>Install fence post caps and reattach falling barbed wire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gn="ctr">
                        <a:lnSpc>
                          <a:spcPct val="107000"/>
                        </a:lnSpc>
                        <a:spcBef>
                          <a:spcPts val="0"/>
                        </a:spcBef>
                        <a:spcAft>
                          <a:spcPts val="0"/>
                        </a:spcAft>
                      </a:pPr>
                      <a:r>
                        <a:rPr lang="en-US" sz="800" dirty="0">
                          <a:effectLst/>
                        </a:rPr>
                        <a:t>$500</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extLst>
                  <a:ext uri="{0D108BD9-81ED-4DB2-BD59-A6C34878D82A}">
                    <a16:rowId xmlns:a16="http://schemas.microsoft.com/office/drawing/2014/main" val="1955843875"/>
                  </a:ext>
                </a:extLst>
              </a:tr>
              <a:tr h="572018">
                <a:tc>
                  <a:txBody>
                    <a:bodyPr/>
                    <a:lstStyle/>
                    <a:p>
                      <a:pPr marL="0" marR="0" algn="ctr">
                        <a:lnSpc>
                          <a:spcPct val="107000"/>
                        </a:lnSpc>
                        <a:spcBef>
                          <a:spcPts val="0"/>
                        </a:spcBef>
                        <a:spcAft>
                          <a:spcPts val="0"/>
                        </a:spcAft>
                      </a:pPr>
                      <a:r>
                        <a:rPr lang="en-US" sz="900">
                          <a:effectLst/>
                        </a:rPr>
                        <a:t>Low</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a:effectLst/>
                        </a:rPr>
                        <a:t>Concrete Section Between Lift Station and Valve Vault is being Undermined - The soil is eroding away beneath the concrete in this section, which may lead to a failure in the concrete section.</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a:effectLst/>
                        </a:rPr>
                        <a:t>Repair/replace concrete section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gn="ctr">
                        <a:lnSpc>
                          <a:spcPct val="107000"/>
                        </a:lnSpc>
                        <a:spcBef>
                          <a:spcPts val="0"/>
                        </a:spcBef>
                        <a:spcAft>
                          <a:spcPts val="0"/>
                        </a:spcAft>
                      </a:pPr>
                      <a:r>
                        <a:rPr lang="en-US" sz="800" dirty="0">
                          <a:effectLst/>
                        </a:rPr>
                        <a:t>$2,000</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extLst>
                  <a:ext uri="{0D108BD9-81ED-4DB2-BD59-A6C34878D82A}">
                    <a16:rowId xmlns:a16="http://schemas.microsoft.com/office/drawing/2014/main" val="3555124966"/>
                  </a:ext>
                </a:extLst>
              </a:tr>
              <a:tr h="204204">
                <a:tc gridSpan="3">
                  <a:txBody>
                    <a:bodyPr/>
                    <a:lstStyle/>
                    <a:p>
                      <a:pPr marL="0" marR="0" algn="r">
                        <a:lnSpc>
                          <a:spcPct val="107000"/>
                        </a:lnSpc>
                        <a:spcBef>
                          <a:spcPts val="0"/>
                        </a:spcBef>
                        <a:spcAft>
                          <a:spcPts val="0"/>
                        </a:spcAft>
                      </a:pPr>
                      <a:r>
                        <a:rPr lang="en-US" sz="900">
                          <a:solidFill>
                            <a:schemeClr val="bg1"/>
                          </a:solidFill>
                          <a:effectLst/>
                        </a:rPr>
                        <a:t>Total: </a:t>
                      </a:r>
                      <a:endParaRPr lang="en-US" sz="12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900" b="1" dirty="0">
                          <a:solidFill>
                            <a:schemeClr val="bg1"/>
                          </a:solidFill>
                          <a:effectLst/>
                        </a:rPr>
                        <a:t>$16,000</a:t>
                      </a:r>
                      <a:endParaRPr lang="en-US" sz="1200" b="1"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solidFill>
                      <a:srgbClr val="8B2131"/>
                    </a:solidFill>
                  </a:tcPr>
                </a:tc>
                <a:extLst>
                  <a:ext uri="{0D108BD9-81ED-4DB2-BD59-A6C34878D82A}">
                    <a16:rowId xmlns:a16="http://schemas.microsoft.com/office/drawing/2014/main" val="3970770321"/>
                  </a:ext>
                </a:extLst>
              </a:tr>
            </a:tbl>
          </a:graphicData>
        </a:graphic>
      </p:graphicFrame>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260014" y="4003229"/>
            <a:ext cx="2579052" cy="2068131"/>
          </a:xfrm>
          <a:prstGeom prst="rect">
            <a:avLst/>
          </a:prstGeom>
          <a:ln>
            <a:solidFill>
              <a:schemeClr val="tx1"/>
            </a:solidFill>
          </a:ln>
        </p:spPr>
      </p:pic>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260014" y="1520983"/>
            <a:ext cx="2579052" cy="2109876"/>
          </a:xfrm>
          <a:prstGeom prst="rect">
            <a:avLst/>
          </a:prstGeom>
          <a:ln>
            <a:solidFill>
              <a:schemeClr val="tx1"/>
            </a:solidFill>
          </a:ln>
        </p:spPr>
      </p:pic>
    </p:spTree>
    <p:extLst>
      <p:ext uri="{BB962C8B-B14F-4D97-AF65-F5344CB8AC3E}">
        <p14:creationId xmlns:p14="http://schemas.microsoft.com/office/powerpoint/2010/main" val="3844636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867"/>
            <a:ext cx="9143999" cy="1185333"/>
          </a:xfrm>
          <a:prstGeom prst="rect">
            <a:avLst/>
          </a:prstGeom>
          <a:solidFill>
            <a:srgbClr val="8B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dirty="0" smtClean="0"/>
              <a:t>Lift Station Inspections</a:t>
            </a:r>
            <a:r>
              <a:rPr lang="en-US" sz="4400" dirty="0" smtClean="0"/>
              <a:t/>
            </a:r>
            <a:br>
              <a:rPr lang="en-US" sz="4400" dirty="0" smtClean="0"/>
            </a:br>
            <a:r>
              <a:rPr lang="en-US" sz="3200" dirty="0" err="1" smtClean="0"/>
              <a:t>Timberlane</a:t>
            </a:r>
            <a:r>
              <a:rPr lang="en-US" sz="3200" dirty="0" smtClean="0"/>
              <a:t> Lift Station</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2195309238"/>
              </p:ext>
            </p:extLst>
          </p:nvPr>
        </p:nvGraphicFramePr>
        <p:xfrm>
          <a:off x="4092552" y="1461622"/>
          <a:ext cx="4869195" cy="4710469"/>
        </p:xfrm>
        <a:graphic>
          <a:graphicData uri="http://schemas.openxmlformats.org/drawingml/2006/table">
            <a:tbl>
              <a:tblPr firstRow="1" firstCol="1" bandRow="1">
                <a:tableStyleId>{5C22544A-7EE6-4342-B048-85BDC9FD1C3A}</a:tableStyleId>
              </a:tblPr>
              <a:tblGrid>
                <a:gridCol w="773824">
                  <a:extLst>
                    <a:ext uri="{9D8B030D-6E8A-4147-A177-3AD203B41FA5}">
                      <a16:colId xmlns:a16="http://schemas.microsoft.com/office/drawing/2014/main" val="85500887"/>
                    </a:ext>
                  </a:extLst>
                </a:gridCol>
                <a:gridCol w="2305901">
                  <a:extLst>
                    <a:ext uri="{9D8B030D-6E8A-4147-A177-3AD203B41FA5}">
                      <a16:colId xmlns:a16="http://schemas.microsoft.com/office/drawing/2014/main" val="1785848356"/>
                    </a:ext>
                  </a:extLst>
                </a:gridCol>
                <a:gridCol w="1139900">
                  <a:extLst>
                    <a:ext uri="{9D8B030D-6E8A-4147-A177-3AD203B41FA5}">
                      <a16:colId xmlns:a16="http://schemas.microsoft.com/office/drawing/2014/main" val="2485328118"/>
                    </a:ext>
                  </a:extLst>
                </a:gridCol>
                <a:gridCol w="649570">
                  <a:extLst>
                    <a:ext uri="{9D8B030D-6E8A-4147-A177-3AD203B41FA5}">
                      <a16:colId xmlns:a16="http://schemas.microsoft.com/office/drawing/2014/main" val="1208580469"/>
                    </a:ext>
                  </a:extLst>
                </a:gridCol>
              </a:tblGrid>
              <a:tr h="424011">
                <a:tc>
                  <a:txBody>
                    <a:bodyPr/>
                    <a:lstStyle/>
                    <a:p>
                      <a:pPr marL="0" marR="0" algn="ctr">
                        <a:lnSpc>
                          <a:spcPct val="107000"/>
                        </a:lnSpc>
                        <a:spcBef>
                          <a:spcPts val="0"/>
                        </a:spcBef>
                        <a:spcAft>
                          <a:spcPts val="0"/>
                        </a:spcAft>
                      </a:pPr>
                      <a:r>
                        <a:rPr lang="en-US" sz="900">
                          <a:effectLst/>
                        </a:rPr>
                        <a:t>Priority</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gn="ctr">
                        <a:lnSpc>
                          <a:spcPct val="107000"/>
                        </a:lnSpc>
                        <a:spcBef>
                          <a:spcPts val="0"/>
                        </a:spcBef>
                        <a:spcAft>
                          <a:spcPts val="0"/>
                        </a:spcAft>
                      </a:pPr>
                      <a:r>
                        <a:rPr lang="en-US" sz="900">
                          <a:effectLst/>
                        </a:rPr>
                        <a:t>Deficiency</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gn="ctr">
                        <a:lnSpc>
                          <a:spcPct val="107000"/>
                        </a:lnSpc>
                        <a:spcBef>
                          <a:spcPts val="0"/>
                        </a:spcBef>
                        <a:spcAft>
                          <a:spcPts val="0"/>
                        </a:spcAft>
                      </a:pPr>
                      <a:r>
                        <a:rPr lang="en-US" sz="900">
                          <a:effectLst/>
                        </a:rPr>
                        <a:t>Recommended Action</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gn="ctr">
                        <a:lnSpc>
                          <a:spcPct val="107000"/>
                        </a:lnSpc>
                        <a:spcBef>
                          <a:spcPts val="0"/>
                        </a:spcBef>
                        <a:spcAft>
                          <a:spcPts val="0"/>
                        </a:spcAft>
                      </a:pPr>
                      <a:r>
                        <a:rPr lang="en-US" sz="900">
                          <a:effectLst/>
                        </a:rPr>
                        <a:t>Cost Estimate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extLst>
                  <a:ext uri="{0D108BD9-81ED-4DB2-BD59-A6C34878D82A}">
                    <a16:rowId xmlns:a16="http://schemas.microsoft.com/office/drawing/2014/main" val="1867239171"/>
                  </a:ext>
                </a:extLst>
              </a:tr>
              <a:tr h="502477">
                <a:tc>
                  <a:txBody>
                    <a:bodyPr/>
                    <a:lstStyle/>
                    <a:p>
                      <a:pPr marL="0" marR="0" algn="ctr">
                        <a:lnSpc>
                          <a:spcPct val="107000"/>
                        </a:lnSpc>
                        <a:spcBef>
                          <a:spcPts val="0"/>
                        </a:spcBef>
                        <a:spcAft>
                          <a:spcPts val="0"/>
                        </a:spcAft>
                      </a:pPr>
                      <a:r>
                        <a:rPr lang="en-US" sz="900">
                          <a:effectLst/>
                        </a:rPr>
                        <a:t>High</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dirty="0">
                          <a:effectLst/>
                        </a:rPr>
                        <a:t>Flat or Low Tire Pressure on Emergency Generator – If this is the only generator for multiple pump stations, the tires need to be operable in case of an emergency</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a:effectLst/>
                        </a:rPr>
                        <a:t>Replace/repair tire</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gn="ctr">
                        <a:lnSpc>
                          <a:spcPct val="107000"/>
                        </a:lnSpc>
                        <a:spcBef>
                          <a:spcPts val="0"/>
                        </a:spcBef>
                        <a:spcAft>
                          <a:spcPts val="0"/>
                        </a:spcAft>
                      </a:pPr>
                      <a:r>
                        <a:rPr lang="en-US" sz="800">
                          <a:effectLst/>
                        </a:rPr>
                        <a:t>-</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extLst>
                  <a:ext uri="{0D108BD9-81ED-4DB2-BD59-A6C34878D82A}">
                    <a16:rowId xmlns:a16="http://schemas.microsoft.com/office/drawing/2014/main" val="4196555902"/>
                  </a:ext>
                </a:extLst>
              </a:tr>
              <a:tr h="628096">
                <a:tc>
                  <a:txBody>
                    <a:bodyPr/>
                    <a:lstStyle/>
                    <a:p>
                      <a:pPr marL="0" marR="0" algn="ctr">
                        <a:lnSpc>
                          <a:spcPct val="107000"/>
                        </a:lnSpc>
                        <a:spcBef>
                          <a:spcPts val="0"/>
                        </a:spcBef>
                        <a:spcAft>
                          <a:spcPts val="0"/>
                        </a:spcAft>
                      </a:pPr>
                      <a:r>
                        <a:rPr lang="en-US" sz="900" smtClean="0">
                          <a:effectLst/>
                        </a:rPr>
                        <a:t>High</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smtClean="0">
                          <a:effectLst/>
                        </a:rPr>
                        <a:t>Heavy Corrosion on Force Main Discharge Valves - If these valves are corroded to the point that they are inoperable, the check valves will not be able to be replaced without emptying the force main.</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smtClean="0">
                          <a:effectLst/>
                        </a:rPr>
                        <a:t>Replace corroded valves</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gn="ctr">
                        <a:lnSpc>
                          <a:spcPct val="107000"/>
                        </a:lnSpc>
                        <a:spcBef>
                          <a:spcPts val="0"/>
                        </a:spcBef>
                        <a:spcAft>
                          <a:spcPts val="0"/>
                        </a:spcAft>
                      </a:pPr>
                      <a:r>
                        <a:rPr lang="en-US" sz="800" dirty="0" smtClean="0">
                          <a:effectLst/>
                        </a:rPr>
                        <a:t>$2,500</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extLst>
                  <a:ext uri="{0D108BD9-81ED-4DB2-BD59-A6C34878D82A}">
                    <a16:rowId xmlns:a16="http://schemas.microsoft.com/office/drawing/2014/main" val="3815576004"/>
                  </a:ext>
                </a:extLst>
              </a:tr>
              <a:tr h="1460394">
                <a:tc>
                  <a:txBody>
                    <a:bodyPr/>
                    <a:lstStyle/>
                    <a:p>
                      <a:pPr marL="0" marR="0" algn="ctr">
                        <a:lnSpc>
                          <a:spcPct val="107000"/>
                        </a:lnSpc>
                        <a:spcBef>
                          <a:spcPts val="0"/>
                        </a:spcBef>
                        <a:spcAft>
                          <a:spcPts val="0"/>
                        </a:spcAft>
                      </a:pPr>
                      <a:r>
                        <a:rPr lang="en-US" sz="900" dirty="0">
                          <a:effectLst/>
                        </a:rPr>
                        <a:t>High</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dirty="0">
                          <a:effectLst/>
                        </a:rPr>
                        <a:t>Heavy Corrosion on Valves and Piping in Valve Vault - As these check valves, gate valves, and air release valve corrode, they become inoperable and can lead to other potential failures.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dirty="0">
                          <a:effectLst/>
                        </a:rPr>
                        <a:t>Replace valves and piping within the valve vault; Replace the penetration seals between the valve vault and wet well to keep hydrogen sulfide from entering the valve vault</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gn="ctr">
                        <a:lnSpc>
                          <a:spcPct val="107000"/>
                        </a:lnSpc>
                        <a:spcBef>
                          <a:spcPts val="0"/>
                        </a:spcBef>
                        <a:spcAft>
                          <a:spcPts val="0"/>
                        </a:spcAft>
                      </a:pPr>
                      <a:r>
                        <a:rPr lang="en-US" sz="800">
                          <a:effectLst/>
                        </a:rPr>
                        <a:t>$12,000</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extLst>
                  <a:ext uri="{0D108BD9-81ED-4DB2-BD59-A6C34878D82A}">
                    <a16:rowId xmlns:a16="http://schemas.microsoft.com/office/drawing/2014/main" val="1652719147"/>
                  </a:ext>
                </a:extLst>
              </a:tr>
              <a:tr h="753715">
                <a:tc>
                  <a:txBody>
                    <a:bodyPr/>
                    <a:lstStyle/>
                    <a:p>
                      <a:pPr marL="0" marR="0" algn="ctr">
                        <a:lnSpc>
                          <a:spcPct val="107000"/>
                        </a:lnSpc>
                        <a:spcBef>
                          <a:spcPts val="0"/>
                        </a:spcBef>
                        <a:spcAft>
                          <a:spcPts val="0"/>
                        </a:spcAft>
                      </a:pPr>
                      <a:r>
                        <a:rPr lang="en-US" sz="900">
                          <a:effectLst/>
                        </a:rPr>
                        <a:t>Moderate</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a:effectLst/>
                        </a:rPr>
                        <a:t>Exposed Power Cords - Power cords are permanently plugged into an outdoor receptacle. This could be a safety and security issue, as outdoor receptacles are not meant to be used as a permanent power source.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dirty="0">
                          <a:effectLst/>
                        </a:rPr>
                        <a:t>Install conduit to end point</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gn="ctr">
                        <a:lnSpc>
                          <a:spcPct val="107000"/>
                        </a:lnSpc>
                        <a:spcBef>
                          <a:spcPts val="0"/>
                        </a:spcBef>
                        <a:spcAft>
                          <a:spcPts val="0"/>
                        </a:spcAft>
                      </a:pPr>
                      <a:r>
                        <a:rPr lang="en-US" sz="800" dirty="0">
                          <a:effectLst/>
                        </a:rPr>
                        <a:t>$1,000</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extLst>
                  <a:ext uri="{0D108BD9-81ED-4DB2-BD59-A6C34878D82A}">
                    <a16:rowId xmlns:a16="http://schemas.microsoft.com/office/drawing/2014/main" val="770934638"/>
                  </a:ext>
                </a:extLst>
              </a:tr>
              <a:tr h="663815">
                <a:tc>
                  <a:txBody>
                    <a:bodyPr/>
                    <a:lstStyle/>
                    <a:p>
                      <a:pPr marL="0" marR="0" algn="ctr">
                        <a:lnSpc>
                          <a:spcPct val="107000"/>
                        </a:lnSpc>
                        <a:spcBef>
                          <a:spcPts val="0"/>
                        </a:spcBef>
                        <a:spcAft>
                          <a:spcPts val="0"/>
                        </a:spcAft>
                      </a:pPr>
                      <a:r>
                        <a:rPr lang="en-US" sz="900">
                          <a:effectLst/>
                        </a:rPr>
                        <a:t>Low</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dirty="0">
                          <a:effectLst/>
                        </a:rPr>
                        <a:t>Tree Debris in Wet Well and Valve Vault - While surrounding trees make for a good buffer they are causing increased debris to enter the wet well / treatment process.</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nSpc>
                          <a:spcPct val="107000"/>
                        </a:lnSpc>
                        <a:spcBef>
                          <a:spcPts val="0"/>
                        </a:spcBef>
                        <a:spcAft>
                          <a:spcPts val="0"/>
                        </a:spcAft>
                      </a:pPr>
                      <a:r>
                        <a:rPr lang="en-US" sz="800">
                          <a:effectLst/>
                        </a:rPr>
                        <a:t>Remove tree debris and conduct tree pruning / maintenance</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a:txBody>
                    <a:bodyPr/>
                    <a:lstStyle/>
                    <a:p>
                      <a:pPr marL="0" marR="0" algn="ctr">
                        <a:lnSpc>
                          <a:spcPct val="107000"/>
                        </a:lnSpc>
                        <a:spcBef>
                          <a:spcPts val="0"/>
                        </a:spcBef>
                        <a:spcAft>
                          <a:spcPts val="0"/>
                        </a:spcAft>
                      </a:pPr>
                      <a:r>
                        <a:rPr lang="en-US" sz="800" dirty="0">
                          <a:effectLst/>
                        </a:rPr>
                        <a:t>-</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extLst>
                  <a:ext uri="{0D108BD9-81ED-4DB2-BD59-A6C34878D82A}">
                    <a16:rowId xmlns:a16="http://schemas.microsoft.com/office/drawing/2014/main" val="1037218847"/>
                  </a:ext>
                </a:extLst>
              </a:tr>
              <a:tr h="189579">
                <a:tc gridSpan="3">
                  <a:txBody>
                    <a:bodyPr/>
                    <a:lstStyle/>
                    <a:p>
                      <a:pPr marL="0" marR="0" algn="r">
                        <a:lnSpc>
                          <a:spcPct val="107000"/>
                        </a:lnSpc>
                        <a:spcBef>
                          <a:spcPts val="0"/>
                        </a:spcBef>
                        <a:spcAft>
                          <a:spcPts val="0"/>
                        </a:spcAft>
                      </a:pPr>
                      <a:r>
                        <a:rPr lang="en-US" sz="900">
                          <a:effectLst/>
                        </a:rPr>
                        <a:t>Total: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900" b="1" dirty="0">
                          <a:solidFill>
                            <a:schemeClr val="bg1"/>
                          </a:solidFill>
                          <a:effectLst/>
                        </a:rPr>
                        <a:t>$15,500</a:t>
                      </a:r>
                      <a:endParaRPr lang="en-US" sz="1200" b="1"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6830" marR="66830" marT="0" marB="0" anchor="ctr">
                    <a:solidFill>
                      <a:srgbClr val="8B2131"/>
                    </a:solidFill>
                  </a:tcPr>
                </a:tc>
                <a:extLst>
                  <a:ext uri="{0D108BD9-81ED-4DB2-BD59-A6C34878D82A}">
                    <a16:rowId xmlns:a16="http://schemas.microsoft.com/office/drawing/2014/main" val="1636632685"/>
                  </a:ext>
                </a:extLst>
              </a:tr>
            </a:tbl>
          </a:graphicData>
        </a:graphic>
      </p:graphicFrame>
      <p:pic>
        <p:nvPicPr>
          <p:cNvPr id="4097" name="Picture 1" descr="P10606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36042" y="3430560"/>
            <a:ext cx="3133835" cy="23492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8" name="Picture 2" descr="P10606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2960" y="1461622"/>
            <a:ext cx="1932396" cy="1448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9" name="Picture 3" descr="P10606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892" y="1474011"/>
            <a:ext cx="1915872" cy="14364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803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867"/>
            <a:ext cx="9143999" cy="1185333"/>
          </a:xfrm>
          <a:prstGeom prst="rect">
            <a:avLst/>
          </a:prstGeom>
          <a:solidFill>
            <a:srgbClr val="8B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dirty="0" smtClean="0"/>
              <a:t>Lift Station Inspections</a:t>
            </a:r>
            <a:r>
              <a:rPr lang="en-US" sz="4400" dirty="0" smtClean="0"/>
              <a:t/>
            </a:r>
            <a:br>
              <a:rPr lang="en-US" sz="4400" dirty="0" smtClean="0"/>
            </a:br>
            <a:r>
              <a:rPr lang="en-US" sz="3200" dirty="0" smtClean="0"/>
              <a:t>White Birch Lift Station</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3220985873"/>
              </p:ext>
            </p:extLst>
          </p:nvPr>
        </p:nvGraphicFramePr>
        <p:xfrm>
          <a:off x="3915696" y="1489586"/>
          <a:ext cx="4842335" cy="4570520"/>
        </p:xfrm>
        <a:graphic>
          <a:graphicData uri="http://schemas.openxmlformats.org/drawingml/2006/table">
            <a:tbl>
              <a:tblPr firstRow="1" firstCol="1" bandRow="1">
                <a:tableStyleId>{5C22544A-7EE6-4342-B048-85BDC9FD1C3A}</a:tableStyleId>
              </a:tblPr>
              <a:tblGrid>
                <a:gridCol w="777297">
                  <a:extLst>
                    <a:ext uri="{9D8B030D-6E8A-4147-A177-3AD203B41FA5}">
                      <a16:colId xmlns:a16="http://schemas.microsoft.com/office/drawing/2014/main" val="2906911463"/>
                    </a:ext>
                  </a:extLst>
                </a:gridCol>
                <a:gridCol w="2542356">
                  <a:extLst>
                    <a:ext uri="{9D8B030D-6E8A-4147-A177-3AD203B41FA5}">
                      <a16:colId xmlns:a16="http://schemas.microsoft.com/office/drawing/2014/main" val="3516830141"/>
                    </a:ext>
                  </a:extLst>
                </a:gridCol>
                <a:gridCol w="876696">
                  <a:extLst>
                    <a:ext uri="{9D8B030D-6E8A-4147-A177-3AD203B41FA5}">
                      <a16:colId xmlns:a16="http://schemas.microsoft.com/office/drawing/2014/main" val="3450079123"/>
                    </a:ext>
                  </a:extLst>
                </a:gridCol>
                <a:gridCol w="645986">
                  <a:extLst>
                    <a:ext uri="{9D8B030D-6E8A-4147-A177-3AD203B41FA5}">
                      <a16:colId xmlns:a16="http://schemas.microsoft.com/office/drawing/2014/main" val="132402717"/>
                    </a:ext>
                  </a:extLst>
                </a:gridCol>
              </a:tblGrid>
              <a:tr h="420602">
                <a:tc>
                  <a:txBody>
                    <a:bodyPr/>
                    <a:lstStyle/>
                    <a:p>
                      <a:pPr marL="0" marR="0" algn="ctr">
                        <a:lnSpc>
                          <a:spcPct val="107000"/>
                        </a:lnSpc>
                        <a:spcBef>
                          <a:spcPts val="0"/>
                        </a:spcBef>
                        <a:spcAft>
                          <a:spcPts val="0"/>
                        </a:spcAft>
                      </a:pPr>
                      <a:r>
                        <a:rPr lang="en-US" sz="900">
                          <a:effectLst/>
                        </a:rPr>
                        <a:t>Priority</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Deficiency</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Recommended Action</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Cost Estimate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1066036"/>
                  </a:ext>
                </a:extLst>
              </a:tr>
              <a:tr h="498437">
                <a:tc>
                  <a:txBody>
                    <a:bodyPr/>
                    <a:lstStyle/>
                    <a:p>
                      <a:pPr marL="0" marR="0" algn="ctr">
                        <a:lnSpc>
                          <a:spcPct val="107000"/>
                        </a:lnSpc>
                        <a:spcBef>
                          <a:spcPts val="0"/>
                        </a:spcBef>
                        <a:spcAft>
                          <a:spcPts val="0"/>
                        </a:spcAft>
                      </a:pPr>
                      <a:r>
                        <a:rPr lang="en-US" sz="900">
                          <a:effectLst/>
                        </a:rPr>
                        <a:t>High</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800" dirty="0">
                          <a:effectLst/>
                        </a:rPr>
                        <a:t>No Audible or Visual Alarm – In the case of an </a:t>
                      </a:r>
                      <a:r>
                        <a:rPr lang="en-US" sz="800" dirty="0" err="1">
                          <a:effectLst/>
                        </a:rPr>
                        <a:t>autodialer</a:t>
                      </a:r>
                      <a:r>
                        <a:rPr lang="en-US" sz="800" dirty="0">
                          <a:effectLst/>
                        </a:rPr>
                        <a:t> failure or power outage to the </a:t>
                      </a:r>
                      <a:r>
                        <a:rPr lang="en-US" sz="800" dirty="0" err="1">
                          <a:effectLst/>
                        </a:rPr>
                        <a:t>autodialer</a:t>
                      </a:r>
                      <a:r>
                        <a:rPr lang="en-US" sz="800" dirty="0">
                          <a:effectLst/>
                        </a:rPr>
                        <a:t>, local audible and visual alarms are recommended.</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800">
                          <a:effectLst/>
                        </a:rPr>
                        <a:t>Install alarm light and speaker</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800">
                          <a:effectLst/>
                        </a:rPr>
                        <a:t>$1,500</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64939112"/>
                  </a:ext>
                </a:extLst>
              </a:tr>
              <a:tr h="498437">
                <a:tc>
                  <a:txBody>
                    <a:bodyPr/>
                    <a:lstStyle/>
                    <a:p>
                      <a:pPr marL="0" marR="0" algn="ctr">
                        <a:lnSpc>
                          <a:spcPct val="107000"/>
                        </a:lnSpc>
                        <a:spcBef>
                          <a:spcPts val="0"/>
                        </a:spcBef>
                        <a:spcAft>
                          <a:spcPts val="0"/>
                        </a:spcAft>
                      </a:pPr>
                      <a:r>
                        <a:rPr lang="en-US" sz="900">
                          <a:effectLst/>
                        </a:rPr>
                        <a:t>High</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800" dirty="0">
                          <a:effectLst/>
                        </a:rPr>
                        <a:t>Power Disconnect Switch is not Secured – This could be a safety and security issue. Anyone would be able to turn off the pump station without the PCSA knowing.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800">
                          <a:effectLst/>
                        </a:rPr>
                        <a:t>Secure the disconnect switch with a lock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800">
                          <a:effectLst/>
                        </a:rPr>
                        <a:t>-</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5399041"/>
                  </a:ext>
                </a:extLst>
              </a:tr>
              <a:tr h="520680">
                <a:tc>
                  <a:txBody>
                    <a:bodyPr/>
                    <a:lstStyle/>
                    <a:p>
                      <a:pPr marL="0" marR="0" algn="ctr">
                        <a:lnSpc>
                          <a:spcPct val="107000"/>
                        </a:lnSpc>
                        <a:spcBef>
                          <a:spcPts val="0"/>
                        </a:spcBef>
                        <a:spcAft>
                          <a:spcPts val="0"/>
                        </a:spcAft>
                      </a:pPr>
                      <a:r>
                        <a:rPr lang="en-US" sz="900">
                          <a:effectLst/>
                        </a:rPr>
                        <a:t>Moderate</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800" dirty="0">
                          <a:effectLst/>
                        </a:rPr>
                        <a:t>Submersible Pumps - One of the pumps did not appear to pump as well as the other.</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800">
                          <a:effectLst/>
                        </a:rPr>
                        <a:t>Prepare for replacement pump in the near future</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800">
                          <a:effectLst/>
                        </a:rPr>
                        <a:t>$2,000</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65998330"/>
                  </a:ext>
                </a:extLst>
              </a:tr>
              <a:tr h="623682">
                <a:tc>
                  <a:txBody>
                    <a:bodyPr/>
                    <a:lstStyle/>
                    <a:p>
                      <a:pPr marL="0" marR="0" algn="ctr">
                        <a:lnSpc>
                          <a:spcPct val="107000"/>
                        </a:lnSpc>
                        <a:spcBef>
                          <a:spcPts val="0"/>
                        </a:spcBef>
                        <a:spcAft>
                          <a:spcPts val="0"/>
                        </a:spcAft>
                      </a:pPr>
                      <a:r>
                        <a:rPr lang="en-US" sz="900">
                          <a:effectLst/>
                        </a:rPr>
                        <a:t>Moderate</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800" dirty="0">
                          <a:effectLst/>
                        </a:rPr>
                        <a:t>Moderate Corrosion on Wet Well Access Hatch - This could be a safety and security issue. As the top continues to degrade, metal could fall and damage the pumps and could lead to a catastrophic safety concern.</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800" dirty="0">
                          <a:effectLst/>
                        </a:rPr>
                        <a:t>Replace wet well access hatch</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800">
                          <a:effectLst/>
                        </a:rPr>
                        <a:t>$2,500</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2058432"/>
                  </a:ext>
                </a:extLst>
              </a:tr>
              <a:tr h="265214">
                <a:tc>
                  <a:txBody>
                    <a:bodyPr/>
                    <a:lstStyle/>
                    <a:p>
                      <a:pPr marL="0" marR="0" algn="ctr">
                        <a:lnSpc>
                          <a:spcPct val="107000"/>
                        </a:lnSpc>
                        <a:spcBef>
                          <a:spcPts val="0"/>
                        </a:spcBef>
                        <a:spcAft>
                          <a:spcPts val="0"/>
                        </a:spcAft>
                      </a:pPr>
                      <a:r>
                        <a:rPr lang="en-US" sz="900">
                          <a:effectLst/>
                        </a:rPr>
                        <a:t>Low</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800">
                          <a:effectLst/>
                        </a:rPr>
                        <a:t>Falling Barbed Wire on Fence – Falling barbed wire could be a safety and security concern.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800" dirty="0" err="1">
                          <a:effectLst/>
                        </a:rPr>
                        <a:t>Repare</a:t>
                      </a:r>
                      <a:r>
                        <a:rPr lang="en-US" sz="800" dirty="0">
                          <a:effectLst/>
                        </a:rPr>
                        <a:t> falling barbed wire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800">
                          <a:effectLst/>
                        </a:rPr>
                        <a:t>$500</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53579417"/>
                  </a:ext>
                </a:extLst>
              </a:tr>
              <a:tr h="1383269">
                <a:tc>
                  <a:txBody>
                    <a:bodyPr/>
                    <a:lstStyle/>
                    <a:p>
                      <a:pPr marL="0" marR="0" algn="ctr">
                        <a:lnSpc>
                          <a:spcPct val="107000"/>
                        </a:lnSpc>
                        <a:spcBef>
                          <a:spcPts val="0"/>
                        </a:spcBef>
                        <a:spcAft>
                          <a:spcPts val="0"/>
                        </a:spcAft>
                      </a:pPr>
                      <a:r>
                        <a:rPr lang="en-US" sz="900">
                          <a:effectLst/>
                        </a:rPr>
                        <a:t>Low</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800">
                          <a:effectLst/>
                        </a:rPr>
                        <a:t>Drainage Pipe is Full of Debris and Joint is Separating - This drainage pipe collects the majority of the surface flow coming off White Birch Lane and is intended to direct the flow past the pump station. It appears that the pipe is nearly full of sediment and one of the joints is separating. As the flow continues to collect in this pipe and discharge through the joint, surface water from this area will flow towards the pump station becoming a possible source of inflow.</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800" dirty="0">
                          <a:effectLst/>
                        </a:rPr>
                        <a:t>Replace or clean drainage pipe</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rPr>
                        <a:t>$1,000</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3604827"/>
                  </a:ext>
                </a:extLst>
              </a:tr>
              <a:tr h="213048">
                <a:tc gridSpan="3">
                  <a:txBody>
                    <a:bodyPr/>
                    <a:lstStyle/>
                    <a:p>
                      <a:pPr marL="0" marR="0" algn="r">
                        <a:lnSpc>
                          <a:spcPct val="107000"/>
                        </a:lnSpc>
                        <a:spcBef>
                          <a:spcPts val="0"/>
                        </a:spcBef>
                        <a:spcAft>
                          <a:spcPts val="0"/>
                        </a:spcAft>
                      </a:pPr>
                      <a:r>
                        <a:rPr lang="en-US" sz="900">
                          <a:effectLst/>
                        </a:rPr>
                        <a:t>Total:</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900" b="1" dirty="0">
                          <a:solidFill>
                            <a:schemeClr val="bg1"/>
                          </a:solidFill>
                          <a:effectLst/>
                        </a:rPr>
                        <a:t>$7,500</a:t>
                      </a:r>
                      <a:endParaRPr lang="en-US" sz="1200" b="1"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8B2131"/>
                    </a:solidFill>
                  </a:tcPr>
                </a:tc>
                <a:extLst>
                  <a:ext uri="{0D108BD9-81ED-4DB2-BD59-A6C34878D82A}">
                    <a16:rowId xmlns:a16="http://schemas.microsoft.com/office/drawing/2014/main" val="1298446993"/>
                  </a:ext>
                </a:extLst>
              </a:tr>
            </a:tbl>
          </a:graphicData>
        </a:graphic>
      </p:graphicFrame>
      <p:pic>
        <p:nvPicPr>
          <p:cNvPr id="6145" name="Picture 1" descr="P10606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334" y="1489586"/>
            <a:ext cx="3248025" cy="243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6" name="Picture 2" descr="P10606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334" y="4077564"/>
            <a:ext cx="3276600" cy="2455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02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867"/>
            <a:ext cx="9143999" cy="1185333"/>
          </a:xfrm>
          <a:prstGeom prst="rect">
            <a:avLst/>
          </a:prstGeom>
          <a:solidFill>
            <a:srgbClr val="8B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dirty="0" smtClean="0"/>
              <a:t>Lift Station Inspections</a:t>
            </a:r>
            <a:r>
              <a:rPr lang="en-US" sz="4400" dirty="0" smtClean="0"/>
              <a:t/>
            </a:r>
            <a:br>
              <a:rPr lang="en-US" sz="4400" dirty="0" smtClean="0"/>
            </a:br>
            <a:r>
              <a:rPr lang="en-US" sz="3200" dirty="0" smtClean="0"/>
              <a:t>Summary</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2220096069"/>
              </p:ext>
            </p:extLst>
          </p:nvPr>
        </p:nvGraphicFramePr>
        <p:xfrm>
          <a:off x="2688620" y="3913767"/>
          <a:ext cx="3027934" cy="1544116"/>
        </p:xfrm>
        <a:graphic>
          <a:graphicData uri="http://schemas.openxmlformats.org/drawingml/2006/table">
            <a:tbl>
              <a:tblPr firstRow="1" firstCol="1" bandRow="1">
                <a:tableStyleId>{5C22544A-7EE6-4342-B048-85BDC9FD1C3A}</a:tableStyleId>
              </a:tblPr>
              <a:tblGrid>
                <a:gridCol w="1115673">
                  <a:extLst>
                    <a:ext uri="{9D8B030D-6E8A-4147-A177-3AD203B41FA5}">
                      <a16:colId xmlns:a16="http://schemas.microsoft.com/office/drawing/2014/main" val="4037453544"/>
                    </a:ext>
                  </a:extLst>
                </a:gridCol>
                <a:gridCol w="1912261">
                  <a:extLst>
                    <a:ext uri="{9D8B030D-6E8A-4147-A177-3AD203B41FA5}">
                      <a16:colId xmlns:a16="http://schemas.microsoft.com/office/drawing/2014/main" val="2248095596"/>
                    </a:ext>
                  </a:extLst>
                </a:gridCol>
              </a:tblGrid>
              <a:tr h="307410">
                <a:tc>
                  <a:txBody>
                    <a:bodyPr/>
                    <a:lstStyle/>
                    <a:p>
                      <a:pPr marL="0" marR="0" algn="ctr">
                        <a:lnSpc>
                          <a:spcPct val="107000"/>
                        </a:lnSpc>
                        <a:spcBef>
                          <a:spcPts val="0"/>
                        </a:spcBef>
                        <a:spcAft>
                          <a:spcPts val="0"/>
                        </a:spcAft>
                      </a:pPr>
                      <a:r>
                        <a:rPr lang="en-US" sz="900">
                          <a:effectLst/>
                        </a:rPr>
                        <a:t>Priority</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Cost Estimate ($)</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5229266"/>
                  </a:ext>
                </a:extLst>
              </a:tr>
              <a:tr h="307410">
                <a:tc>
                  <a:txBody>
                    <a:bodyPr/>
                    <a:lstStyle/>
                    <a:p>
                      <a:pPr marL="0" marR="0" algn="ctr">
                        <a:lnSpc>
                          <a:spcPct val="107000"/>
                        </a:lnSpc>
                        <a:spcBef>
                          <a:spcPts val="0"/>
                        </a:spcBef>
                        <a:spcAft>
                          <a:spcPts val="0"/>
                        </a:spcAft>
                      </a:pPr>
                      <a:r>
                        <a:rPr lang="en-US" sz="900" dirty="0">
                          <a:effectLst/>
                        </a:rPr>
                        <a:t>High</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$22,000</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38532171"/>
                  </a:ext>
                </a:extLst>
              </a:tr>
              <a:tr h="314476">
                <a:tc>
                  <a:txBody>
                    <a:bodyPr/>
                    <a:lstStyle/>
                    <a:p>
                      <a:pPr marL="0" marR="0" algn="ctr">
                        <a:lnSpc>
                          <a:spcPct val="107000"/>
                        </a:lnSpc>
                        <a:spcBef>
                          <a:spcPts val="0"/>
                        </a:spcBef>
                        <a:spcAft>
                          <a:spcPts val="0"/>
                        </a:spcAft>
                      </a:pPr>
                      <a:r>
                        <a:rPr lang="en-US" sz="900">
                          <a:effectLst/>
                        </a:rPr>
                        <a:t>Moderate</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$15,000</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4983377"/>
                  </a:ext>
                </a:extLst>
              </a:tr>
              <a:tr h="307410">
                <a:tc>
                  <a:txBody>
                    <a:bodyPr/>
                    <a:lstStyle/>
                    <a:p>
                      <a:pPr marL="0" marR="0" algn="ctr">
                        <a:lnSpc>
                          <a:spcPct val="107000"/>
                        </a:lnSpc>
                        <a:spcBef>
                          <a:spcPts val="0"/>
                        </a:spcBef>
                        <a:spcAft>
                          <a:spcPts val="0"/>
                        </a:spcAft>
                      </a:pPr>
                      <a:r>
                        <a:rPr lang="en-US" sz="900">
                          <a:effectLst/>
                        </a:rPr>
                        <a:t>Low</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$20,500</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8206795"/>
                  </a:ext>
                </a:extLst>
              </a:tr>
              <a:tr h="307410">
                <a:tc>
                  <a:txBody>
                    <a:bodyPr/>
                    <a:lstStyle/>
                    <a:p>
                      <a:pPr marL="0" marR="0" algn="ctr">
                        <a:lnSpc>
                          <a:spcPct val="107000"/>
                        </a:lnSpc>
                        <a:spcBef>
                          <a:spcPts val="0"/>
                        </a:spcBef>
                        <a:spcAft>
                          <a:spcPts val="0"/>
                        </a:spcAft>
                      </a:pPr>
                      <a:r>
                        <a:rPr lang="en-US" sz="900">
                          <a:effectLst/>
                        </a:rPr>
                        <a:t>Total</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b="1" dirty="0">
                          <a:solidFill>
                            <a:schemeClr val="bg1"/>
                          </a:solidFill>
                          <a:effectLst/>
                        </a:rPr>
                        <a:t>$57,500</a:t>
                      </a:r>
                      <a:endParaRPr lang="en-US" sz="1200" b="1"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8B2131"/>
                    </a:solidFill>
                  </a:tcPr>
                </a:tc>
                <a:extLst>
                  <a:ext uri="{0D108BD9-81ED-4DB2-BD59-A6C34878D82A}">
                    <a16:rowId xmlns:a16="http://schemas.microsoft.com/office/drawing/2014/main" val="1731738857"/>
                  </a:ext>
                </a:extLst>
              </a:tr>
            </a:tbl>
          </a:graphicData>
        </a:graphic>
      </p:graphicFrame>
      <p:sp>
        <p:nvSpPr>
          <p:cNvPr id="5" name="Rectangle 4"/>
          <p:cNvSpPr/>
          <p:nvPr/>
        </p:nvSpPr>
        <p:spPr>
          <a:xfrm>
            <a:off x="628650" y="1632867"/>
            <a:ext cx="4572000" cy="1754326"/>
          </a:xfrm>
          <a:prstGeom prst="rect">
            <a:avLst/>
          </a:prstGeom>
        </p:spPr>
        <p:txBody>
          <a:bodyPr>
            <a:spAutoFit/>
          </a:bodyPr>
          <a:lstStyle/>
          <a:p>
            <a:r>
              <a:rPr lang="en-US" b="1" dirty="0">
                <a:solidFill>
                  <a:schemeClr val="bg1"/>
                </a:solidFill>
              </a:rPr>
              <a:t>Summary of Findings:</a:t>
            </a:r>
          </a:p>
          <a:p>
            <a:pPr marL="342900" indent="-342900">
              <a:buFont typeface="Arial" panose="020B0604020202020204" pitchFamily="34" charset="0"/>
              <a:buChar char="•"/>
            </a:pPr>
            <a:r>
              <a:rPr lang="en-US" dirty="0">
                <a:solidFill>
                  <a:schemeClr val="bg1"/>
                </a:solidFill>
              </a:rPr>
              <a:t>Heavy corrosion of valves, rails, wet well/vault covers, etc.</a:t>
            </a:r>
          </a:p>
          <a:p>
            <a:pPr marL="342900" indent="-342900">
              <a:buFont typeface="Arial" panose="020B0604020202020204" pitchFamily="34" charset="0"/>
              <a:buChar char="•"/>
            </a:pPr>
            <a:r>
              <a:rPr lang="en-US" dirty="0">
                <a:solidFill>
                  <a:schemeClr val="bg1"/>
                </a:solidFill>
              </a:rPr>
              <a:t>Heavy grease deposits</a:t>
            </a:r>
          </a:p>
          <a:p>
            <a:pPr marL="342900" indent="-342900">
              <a:buFont typeface="Arial" panose="020B0604020202020204" pitchFamily="34" charset="0"/>
              <a:buChar char="•"/>
            </a:pPr>
            <a:r>
              <a:rPr lang="en-US" dirty="0">
                <a:solidFill>
                  <a:schemeClr val="bg1"/>
                </a:solidFill>
              </a:rPr>
              <a:t>Signs of potential areas of </a:t>
            </a:r>
            <a:r>
              <a:rPr lang="en-US" dirty="0" smtClean="0">
                <a:solidFill>
                  <a:schemeClr val="bg1"/>
                </a:solidFill>
              </a:rPr>
              <a:t>infiltration</a:t>
            </a:r>
          </a:p>
          <a:p>
            <a:pPr marL="342900" indent="-342900">
              <a:buFont typeface="Arial" panose="020B0604020202020204" pitchFamily="34" charset="0"/>
              <a:buChar char="•"/>
            </a:pPr>
            <a:r>
              <a:rPr lang="en-US" dirty="0" smtClean="0">
                <a:solidFill>
                  <a:schemeClr val="bg1"/>
                </a:solidFill>
              </a:rPr>
              <a:t>Aging submersible pumps</a:t>
            </a:r>
            <a:endParaRPr lang="en-US" dirty="0">
              <a:solidFill>
                <a:schemeClr val="bg1"/>
              </a:solidFill>
            </a:endParaRPr>
          </a:p>
        </p:txBody>
      </p:sp>
      <p:sp>
        <p:nvSpPr>
          <p:cNvPr id="6" name="Rectangle 5"/>
          <p:cNvSpPr/>
          <p:nvPr/>
        </p:nvSpPr>
        <p:spPr>
          <a:xfrm>
            <a:off x="628650" y="3851843"/>
            <a:ext cx="4572000" cy="369332"/>
          </a:xfrm>
          <a:prstGeom prst="rect">
            <a:avLst/>
          </a:prstGeom>
        </p:spPr>
        <p:txBody>
          <a:bodyPr>
            <a:spAutoFit/>
          </a:bodyPr>
          <a:lstStyle/>
          <a:p>
            <a:r>
              <a:rPr lang="en-US" b="1" dirty="0" smtClean="0">
                <a:solidFill>
                  <a:schemeClr val="bg1"/>
                </a:solidFill>
              </a:rPr>
              <a:t>Cost Estimates:</a:t>
            </a:r>
            <a:endParaRPr lang="en-US" dirty="0">
              <a:solidFill>
                <a:schemeClr val="bg1"/>
              </a:solidFill>
            </a:endParaRPr>
          </a:p>
        </p:txBody>
      </p:sp>
    </p:spTree>
    <p:extLst>
      <p:ext uri="{BB962C8B-B14F-4D97-AF65-F5344CB8AC3E}">
        <p14:creationId xmlns:p14="http://schemas.microsoft.com/office/powerpoint/2010/main" val="452650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60867"/>
            <a:ext cx="8515350" cy="1185333"/>
          </a:xfrm>
          <a:prstGeom prst="rect">
            <a:avLst/>
          </a:prstGeom>
          <a:solidFill>
            <a:srgbClr val="8B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800" dirty="0" smtClean="0"/>
              <a:t>Rate Analysis</a:t>
            </a:r>
            <a:endParaRPr lang="en-US" sz="4800" dirty="0"/>
          </a:p>
        </p:txBody>
      </p:sp>
      <p:sp>
        <p:nvSpPr>
          <p:cNvPr id="3" name="Content Placeholder 2"/>
          <p:cNvSpPr>
            <a:spLocks noGrp="1"/>
          </p:cNvSpPr>
          <p:nvPr>
            <p:ph idx="1"/>
          </p:nvPr>
        </p:nvSpPr>
        <p:spPr>
          <a:xfrm>
            <a:off x="459044" y="1441938"/>
            <a:ext cx="7886700" cy="5947669"/>
          </a:xfrm>
        </p:spPr>
        <p:txBody>
          <a:bodyPr>
            <a:normAutofit/>
          </a:bodyPr>
          <a:lstStyle/>
          <a:p>
            <a:pPr lvl="1"/>
            <a:r>
              <a:rPr lang="en-US" sz="2800" b="1" dirty="0" smtClean="0"/>
              <a:t>Approach</a:t>
            </a:r>
            <a:r>
              <a:rPr lang="en-US" sz="2800" b="1" i="1" dirty="0" smtClean="0"/>
              <a:t>: </a:t>
            </a:r>
          </a:p>
          <a:p>
            <a:pPr marL="1143000" lvl="2" indent="-457200">
              <a:buFont typeface="Arial" panose="020B0604020202020204" pitchFamily="34" charset="0"/>
              <a:buChar char="•"/>
            </a:pPr>
            <a:r>
              <a:rPr lang="en-US" sz="2400" i="1" dirty="0" smtClean="0"/>
              <a:t>Reviewed current water usage </a:t>
            </a:r>
          </a:p>
          <a:p>
            <a:pPr marL="1143000" lvl="2" indent="-457200">
              <a:buFont typeface="Arial" panose="020B0604020202020204" pitchFamily="34" charset="0"/>
              <a:buChar char="•"/>
            </a:pPr>
            <a:r>
              <a:rPr lang="en-US" sz="2400" i="1" dirty="0" smtClean="0"/>
              <a:t>Reviewed existing expenses</a:t>
            </a:r>
          </a:p>
          <a:p>
            <a:pPr marL="1143000" lvl="2" indent="-457200">
              <a:buFont typeface="Arial" panose="020B0604020202020204" pitchFamily="34" charset="0"/>
              <a:buChar char="•"/>
            </a:pPr>
            <a:r>
              <a:rPr lang="en-US" sz="2400" i="1" dirty="0" smtClean="0"/>
              <a:t>Developed estimated expenses – including pump station improvements, additional condition assessment, sewer line rehabilitation</a:t>
            </a:r>
          </a:p>
          <a:p>
            <a:pPr lvl="2"/>
            <a:endParaRPr lang="en-US" sz="2400" i="1" dirty="0" smtClean="0"/>
          </a:p>
          <a:p>
            <a:pPr marL="1143000" lvl="2" indent="-457200">
              <a:buFont typeface="Arial" panose="020B0604020202020204" pitchFamily="34" charset="0"/>
              <a:buChar char="•"/>
            </a:pPr>
            <a:endParaRPr lang="en-US" sz="2400" b="1" i="1" dirty="0"/>
          </a:p>
          <a:p>
            <a:pPr marL="1143000" lvl="2" indent="-457200">
              <a:buFont typeface="Arial" panose="020B0604020202020204" pitchFamily="34" charset="0"/>
              <a:buChar char="•"/>
            </a:pPr>
            <a:endParaRPr lang="en-US" sz="2400" i="1" dirty="0" smtClean="0"/>
          </a:p>
          <a:p>
            <a:pPr marL="685800" lvl="1" indent="-342900" algn="ctr">
              <a:buFont typeface="Arial" panose="020B0604020202020204" pitchFamily="34" charset="0"/>
              <a:buChar char="•"/>
            </a:pPr>
            <a:endParaRPr lang="en-US" sz="2400" i="1" dirty="0"/>
          </a:p>
        </p:txBody>
      </p:sp>
    </p:spTree>
    <p:extLst>
      <p:ext uri="{BB962C8B-B14F-4D97-AF65-F5344CB8AC3E}">
        <p14:creationId xmlns:p14="http://schemas.microsoft.com/office/powerpoint/2010/main" val="1582066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Rate Analysis</a:t>
            </a:r>
            <a:endParaRPr lang="en-US" dirty="0"/>
          </a:p>
        </p:txBody>
      </p:sp>
      <p:sp>
        <p:nvSpPr>
          <p:cNvPr id="5" name="Content Placeholder 4"/>
          <p:cNvSpPr>
            <a:spLocks noGrp="1"/>
          </p:cNvSpPr>
          <p:nvPr>
            <p:ph idx="1"/>
          </p:nvPr>
        </p:nvSpPr>
        <p:spPr/>
        <p:txBody>
          <a:bodyPr/>
          <a:lstStyle/>
          <a:p>
            <a:pPr lvl="1"/>
            <a:r>
              <a:rPr lang="en-US" sz="2800" b="1" dirty="0" smtClean="0"/>
              <a:t>Goals: </a:t>
            </a:r>
            <a:r>
              <a:rPr lang="en-US" sz="2800" b="1" i="1" dirty="0" smtClean="0"/>
              <a:t> </a:t>
            </a:r>
            <a:endParaRPr lang="en-US" sz="2800" b="1" i="1" dirty="0"/>
          </a:p>
          <a:p>
            <a:pPr marL="1143000" lvl="2" indent="-457200">
              <a:buFont typeface="Arial" panose="020B0604020202020204" pitchFamily="34" charset="0"/>
              <a:buChar char="•"/>
            </a:pPr>
            <a:r>
              <a:rPr lang="en-US" sz="2400" i="1" dirty="0" smtClean="0"/>
              <a:t>Generate adequate revenue to pay treatment costs and other operating expenses </a:t>
            </a:r>
          </a:p>
          <a:p>
            <a:pPr marL="1143000" lvl="2" indent="-457200">
              <a:buFont typeface="Arial" panose="020B0604020202020204" pitchFamily="34" charset="0"/>
              <a:buChar char="•"/>
            </a:pPr>
            <a:r>
              <a:rPr lang="en-US" sz="2400" i="1" dirty="0" smtClean="0"/>
              <a:t>Generate adequate revenue to address additional condition assessment activities on an ongoing basis</a:t>
            </a:r>
          </a:p>
          <a:p>
            <a:pPr marL="1143000" lvl="2" indent="-457200">
              <a:buFont typeface="Arial" panose="020B0604020202020204" pitchFamily="34" charset="0"/>
              <a:buChar char="•"/>
            </a:pPr>
            <a:r>
              <a:rPr lang="en-US" sz="2400" i="1" dirty="0" smtClean="0"/>
              <a:t>Fund sewer line rehabilitation on an ongoing basis</a:t>
            </a:r>
          </a:p>
          <a:p>
            <a:pPr marL="1143000" lvl="2" indent="-457200">
              <a:buFont typeface="Arial" panose="020B0604020202020204" pitchFamily="34" charset="0"/>
              <a:buChar char="•"/>
            </a:pPr>
            <a:r>
              <a:rPr lang="en-US" sz="2400" i="1" dirty="0" smtClean="0"/>
              <a:t>Bill customers based on water usage</a:t>
            </a:r>
          </a:p>
          <a:p>
            <a:pPr marL="1143000" lvl="2" indent="-457200">
              <a:buFont typeface="Arial" panose="020B0604020202020204" pitchFamily="34" charset="0"/>
              <a:buChar char="•"/>
            </a:pPr>
            <a:r>
              <a:rPr lang="en-US" sz="2400" i="1" dirty="0" smtClean="0"/>
              <a:t>Develop rates that are fair and equitable</a:t>
            </a:r>
          </a:p>
          <a:p>
            <a:pPr marL="1143000" lvl="2" indent="-457200">
              <a:buFont typeface="Arial" panose="020B0604020202020204" pitchFamily="34" charset="0"/>
              <a:buChar char="•"/>
            </a:pPr>
            <a:endParaRPr lang="en-US" sz="2400" i="1" dirty="0"/>
          </a:p>
          <a:p>
            <a:endParaRPr lang="en-US" dirty="0"/>
          </a:p>
        </p:txBody>
      </p:sp>
    </p:spTree>
    <p:extLst>
      <p:ext uri="{BB962C8B-B14F-4D97-AF65-F5344CB8AC3E}">
        <p14:creationId xmlns:p14="http://schemas.microsoft.com/office/powerpoint/2010/main" val="2937179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Current Revenues / Projected Expenses</a:t>
            </a:r>
            <a:br>
              <a:rPr lang="en-US" sz="2800" dirty="0" smtClean="0"/>
            </a:br>
            <a:r>
              <a:rPr lang="en-US" sz="1800" dirty="0" smtClean="0"/>
              <a:t>(assumes NO rate increases)</a:t>
            </a:r>
            <a:endParaRPr lang="en-US" sz="1800" dirty="0"/>
          </a:p>
        </p:txBody>
      </p:sp>
      <p:sp>
        <p:nvSpPr>
          <p:cNvPr id="4" name="Content Placeholder 3"/>
          <p:cNvSpPr>
            <a:spLocks noGrp="1"/>
          </p:cNvSpPr>
          <p:nvPr>
            <p:ph idx="1"/>
          </p:nvPr>
        </p:nvSpPr>
        <p:spPr>
          <a:xfrm>
            <a:off x="628649" y="1622423"/>
            <a:ext cx="7886700" cy="4351338"/>
          </a:xfrm>
        </p:spPr>
        <p:txBody>
          <a:bodyPr>
            <a:normAutofit/>
          </a:bodyPr>
          <a:lstStyle/>
          <a:p>
            <a:pPr lvl="1"/>
            <a:endParaRPr lang="en-US" sz="2700" i="1" dirty="0" smtClean="0"/>
          </a:p>
          <a:p>
            <a:pPr lvl="2"/>
            <a:endParaRPr lang="en-US" sz="2400" i="1" dirty="0" smtClean="0"/>
          </a:p>
          <a:p>
            <a:pPr marL="1143000" lvl="2" indent="-457200">
              <a:buFont typeface="Arial" panose="020B0604020202020204" pitchFamily="34" charset="0"/>
              <a:buChar char="•"/>
            </a:pPr>
            <a:endParaRPr lang="en-US" sz="2400" i="1" dirty="0" smtClean="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717695258"/>
              </p:ext>
            </p:extLst>
          </p:nvPr>
        </p:nvGraphicFramePr>
        <p:xfrm>
          <a:off x="42662" y="1813185"/>
          <a:ext cx="9058674" cy="3969815"/>
        </p:xfrm>
        <a:graphic>
          <a:graphicData uri="http://schemas.openxmlformats.org/drawingml/2006/table">
            <a:tbl>
              <a:tblPr>
                <a:tableStyleId>{5C22544A-7EE6-4342-B048-85BDC9FD1C3A}</a:tableStyleId>
              </a:tblPr>
              <a:tblGrid>
                <a:gridCol w="2115591">
                  <a:extLst>
                    <a:ext uri="{9D8B030D-6E8A-4147-A177-3AD203B41FA5}">
                      <a16:colId xmlns:a16="http://schemas.microsoft.com/office/drawing/2014/main" val="571510716"/>
                    </a:ext>
                  </a:extLst>
                </a:gridCol>
                <a:gridCol w="991869">
                  <a:extLst>
                    <a:ext uri="{9D8B030D-6E8A-4147-A177-3AD203B41FA5}">
                      <a16:colId xmlns:a16="http://schemas.microsoft.com/office/drawing/2014/main" val="135031116"/>
                    </a:ext>
                  </a:extLst>
                </a:gridCol>
                <a:gridCol w="991869">
                  <a:extLst>
                    <a:ext uri="{9D8B030D-6E8A-4147-A177-3AD203B41FA5}">
                      <a16:colId xmlns:a16="http://schemas.microsoft.com/office/drawing/2014/main" val="3472363752"/>
                    </a:ext>
                  </a:extLst>
                </a:gridCol>
                <a:gridCol w="991869">
                  <a:extLst>
                    <a:ext uri="{9D8B030D-6E8A-4147-A177-3AD203B41FA5}">
                      <a16:colId xmlns:a16="http://schemas.microsoft.com/office/drawing/2014/main" val="292627551"/>
                    </a:ext>
                  </a:extLst>
                </a:gridCol>
                <a:gridCol w="991869">
                  <a:extLst>
                    <a:ext uri="{9D8B030D-6E8A-4147-A177-3AD203B41FA5}">
                      <a16:colId xmlns:a16="http://schemas.microsoft.com/office/drawing/2014/main" val="2734121489"/>
                    </a:ext>
                  </a:extLst>
                </a:gridCol>
                <a:gridCol w="991869">
                  <a:extLst>
                    <a:ext uri="{9D8B030D-6E8A-4147-A177-3AD203B41FA5}">
                      <a16:colId xmlns:a16="http://schemas.microsoft.com/office/drawing/2014/main" val="2418034133"/>
                    </a:ext>
                  </a:extLst>
                </a:gridCol>
                <a:gridCol w="991869">
                  <a:extLst>
                    <a:ext uri="{9D8B030D-6E8A-4147-A177-3AD203B41FA5}">
                      <a16:colId xmlns:a16="http://schemas.microsoft.com/office/drawing/2014/main" val="626634306"/>
                    </a:ext>
                  </a:extLst>
                </a:gridCol>
                <a:gridCol w="991869">
                  <a:extLst>
                    <a:ext uri="{9D8B030D-6E8A-4147-A177-3AD203B41FA5}">
                      <a16:colId xmlns:a16="http://schemas.microsoft.com/office/drawing/2014/main" val="1256614509"/>
                    </a:ext>
                  </a:extLst>
                </a:gridCol>
              </a:tblGrid>
              <a:tr h="282358">
                <a:tc>
                  <a:txBody>
                    <a:bodyPr/>
                    <a:lstStyle/>
                    <a:p>
                      <a:pPr algn="ctr" fontAlgn="b"/>
                      <a:endParaRPr lang="en-US" sz="1000" b="1" i="0" u="none" strike="noStrike" dirty="0">
                        <a:solidFill>
                          <a:schemeClr val="bg1"/>
                        </a:solidFill>
                        <a:effectLst/>
                        <a:latin typeface="+mn-lt"/>
                      </a:endParaRPr>
                    </a:p>
                  </a:txBody>
                  <a:tcPr marL="5042" marR="5042" marT="5042" marB="0" anchor="ctr">
                    <a:solidFill>
                      <a:srgbClr val="8B2131"/>
                    </a:solidFill>
                  </a:tcPr>
                </a:tc>
                <a:tc>
                  <a:txBody>
                    <a:bodyPr/>
                    <a:lstStyle/>
                    <a:p>
                      <a:pPr algn="ctr" fontAlgn="b"/>
                      <a:r>
                        <a:rPr lang="en-US" sz="1000" b="1" u="none" strike="noStrike" dirty="0">
                          <a:solidFill>
                            <a:schemeClr val="bg1"/>
                          </a:solidFill>
                          <a:effectLst/>
                          <a:latin typeface="+mn-lt"/>
                        </a:rPr>
                        <a:t>2018 (Budget) </a:t>
                      </a:r>
                      <a:endParaRPr lang="en-US" sz="1000" b="1" i="0" u="none" strike="noStrike" dirty="0">
                        <a:solidFill>
                          <a:schemeClr val="bg1"/>
                        </a:solidFill>
                        <a:effectLst/>
                        <a:latin typeface="+mn-lt"/>
                      </a:endParaRPr>
                    </a:p>
                  </a:txBody>
                  <a:tcPr marL="5042" marR="5042" marT="5042" marB="0" anchor="ctr">
                    <a:solidFill>
                      <a:srgbClr val="8B2131"/>
                    </a:solidFill>
                  </a:tcPr>
                </a:tc>
                <a:tc>
                  <a:txBody>
                    <a:bodyPr/>
                    <a:lstStyle/>
                    <a:p>
                      <a:pPr algn="ctr" fontAlgn="b"/>
                      <a:r>
                        <a:rPr lang="en-US" sz="1000" b="1" u="none" strike="noStrike" dirty="0">
                          <a:solidFill>
                            <a:schemeClr val="bg1"/>
                          </a:solidFill>
                          <a:effectLst/>
                          <a:latin typeface="+mn-lt"/>
                        </a:rPr>
                        <a:t>2019 (Budget) </a:t>
                      </a:r>
                      <a:endParaRPr lang="en-US" sz="1000" b="1" i="0" u="none" strike="noStrike" dirty="0">
                        <a:solidFill>
                          <a:schemeClr val="bg1"/>
                        </a:solidFill>
                        <a:effectLst/>
                        <a:latin typeface="+mn-lt"/>
                      </a:endParaRPr>
                    </a:p>
                  </a:txBody>
                  <a:tcPr marL="5042" marR="5042" marT="5042" marB="0" anchor="ctr">
                    <a:solidFill>
                      <a:srgbClr val="8B2131"/>
                    </a:solidFill>
                  </a:tcPr>
                </a:tc>
                <a:tc>
                  <a:txBody>
                    <a:bodyPr/>
                    <a:lstStyle/>
                    <a:p>
                      <a:pPr algn="ctr" fontAlgn="b"/>
                      <a:r>
                        <a:rPr lang="en-US" sz="1000" b="1" u="none" strike="noStrike" dirty="0">
                          <a:solidFill>
                            <a:schemeClr val="bg1"/>
                          </a:solidFill>
                          <a:effectLst/>
                          <a:latin typeface="+mn-lt"/>
                        </a:rPr>
                        <a:t>2020</a:t>
                      </a:r>
                      <a:endParaRPr lang="en-US" sz="1000" b="1" i="0" u="none" strike="noStrike" dirty="0">
                        <a:solidFill>
                          <a:schemeClr val="bg1"/>
                        </a:solidFill>
                        <a:effectLst/>
                        <a:latin typeface="+mn-lt"/>
                      </a:endParaRPr>
                    </a:p>
                  </a:txBody>
                  <a:tcPr marL="5042" marR="5042" marT="5042" marB="0" anchor="ctr">
                    <a:solidFill>
                      <a:srgbClr val="8B2131"/>
                    </a:solidFill>
                  </a:tcPr>
                </a:tc>
                <a:tc>
                  <a:txBody>
                    <a:bodyPr/>
                    <a:lstStyle/>
                    <a:p>
                      <a:pPr algn="ctr" fontAlgn="b"/>
                      <a:r>
                        <a:rPr lang="en-US" sz="1000" b="1" u="none" strike="noStrike" dirty="0">
                          <a:solidFill>
                            <a:schemeClr val="bg1"/>
                          </a:solidFill>
                          <a:effectLst/>
                          <a:latin typeface="+mn-lt"/>
                        </a:rPr>
                        <a:t>2021</a:t>
                      </a:r>
                      <a:endParaRPr lang="en-US" sz="1000" b="1" i="0" u="none" strike="noStrike" dirty="0">
                        <a:solidFill>
                          <a:schemeClr val="bg1"/>
                        </a:solidFill>
                        <a:effectLst/>
                        <a:latin typeface="+mn-lt"/>
                      </a:endParaRPr>
                    </a:p>
                  </a:txBody>
                  <a:tcPr marL="5042" marR="5042" marT="5042" marB="0" anchor="ctr">
                    <a:solidFill>
                      <a:srgbClr val="8B2131"/>
                    </a:solidFill>
                  </a:tcPr>
                </a:tc>
                <a:tc>
                  <a:txBody>
                    <a:bodyPr/>
                    <a:lstStyle/>
                    <a:p>
                      <a:pPr algn="ctr" fontAlgn="b"/>
                      <a:r>
                        <a:rPr lang="en-US" sz="1000" b="1" u="none" strike="noStrike" dirty="0">
                          <a:solidFill>
                            <a:schemeClr val="bg1"/>
                          </a:solidFill>
                          <a:effectLst/>
                          <a:latin typeface="+mn-lt"/>
                        </a:rPr>
                        <a:t>2022</a:t>
                      </a:r>
                      <a:endParaRPr lang="en-US" sz="1000" b="1" i="0" u="none" strike="noStrike" dirty="0">
                        <a:solidFill>
                          <a:schemeClr val="bg1"/>
                        </a:solidFill>
                        <a:effectLst/>
                        <a:latin typeface="+mn-lt"/>
                      </a:endParaRPr>
                    </a:p>
                  </a:txBody>
                  <a:tcPr marL="5042" marR="5042" marT="5042" marB="0" anchor="ctr">
                    <a:solidFill>
                      <a:srgbClr val="8B2131"/>
                    </a:solidFill>
                  </a:tcPr>
                </a:tc>
                <a:tc>
                  <a:txBody>
                    <a:bodyPr/>
                    <a:lstStyle/>
                    <a:p>
                      <a:pPr algn="ctr" fontAlgn="b"/>
                      <a:r>
                        <a:rPr lang="en-US" sz="1000" b="1" u="none" strike="noStrike" dirty="0">
                          <a:solidFill>
                            <a:schemeClr val="bg1"/>
                          </a:solidFill>
                          <a:effectLst/>
                          <a:latin typeface="+mn-lt"/>
                        </a:rPr>
                        <a:t>2023</a:t>
                      </a:r>
                      <a:endParaRPr lang="en-US" sz="1000" b="1" i="0" u="none" strike="noStrike" dirty="0">
                        <a:solidFill>
                          <a:schemeClr val="bg1"/>
                        </a:solidFill>
                        <a:effectLst/>
                        <a:latin typeface="+mn-lt"/>
                      </a:endParaRPr>
                    </a:p>
                  </a:txBody>
                  <a:tcPr marL="5042" marR="5042" marT="5042" marB="0" anchor="ctr">
                    <a:solidFill>
                      <a:srgbClr val="8B2131"/>
                    </a:solidFill>
                  </a:tcPr>
                </a:tc>
                <a:tc>
                  <a:txBody>
                    <a:bodyPr/>
                    <a:lstStyle/>
                    <a:p>
                      <a:pPr algn="ctr" fontAlgn="b"/>
                      <a:r>
                        <a:rPr lang="en-US" sz="1000" b="1" u="none" strike="noStrike" dirty="0">
                          <a:solidFill>
                            <a:schemeClr val="bg1"/>
                          </a:solidFill>
                          <a:effectLst/>
                          <a:latin typeface="+mn-lt"/>
                        </a:rPr>
                        <a:t>2024</a:t>
                      </a:r>
                      <a:endParaRPr lang="en-US" sz="1000" b="1" i="0" u="none" strike="noStrike" dirty="0">
                        <a:solidFill>
                          <a:schemeClr val="bg1"/>
                        </a:solidFill>
                        <a:effectLst/>
                        <a:latin typeface="+mn-lt"/>
                      </a:endParaRPr>
                    </a:p>
                  </a:txBody>
                  <a:tcPr marL="5042" marR="5042" marT="5042" marB="0" anchor="ctr">
                    <a:solidFill>
                      <a:srgbClr val="8B2131"/>
                    </a:solidFill>
                  </a:tcPr>
                </a:tc>
                <a:extLst>
                  <a:ext uri="{0D108BD9-81ED-4DB2-BD59-A6C34878D82A}">
                    <a16:rowId xmlns:a16="http://schemas.microsoft.com/office/drawing/2014/main" val="2522252784"/>
                  </a:ext>
                </a:extLst>
              </a:tr>
              <a:tr h="141179">
                <a:tc>
                  <a:txBody>
                    <a:bodyPr/>
                    <a:lstStyle/>
                    <a:p>
                      <a:pPr algn="l" fontAlgn="b"/>
                      <a:endParaRPr lang="en-US" sz="1000" b="0" i="0" u="none" strike="noStrike" dirty="0">
                        <a:solidFill>
                          <a:srgbClr val="000000"/>
                        </a:solidFill>
                        <a:effectLst/>
                        <a:latin typeface="+mn-lt"/>
                      </a:endParaRPr>
                    </a:p>
                  </a:txBody>
                  <a:tcPr marL="5042" marR="5042" marT="5042" marB="0" anchor="b"/>
                </a:tc>
                <a:tc>
                  <a:txBody>
                    <a:bodyPr/>
                    <a:lstStyle/>
                    <a:p>
                      <a:pPr algn="l" fontAlgn="b"/>
                      <a:endParaRPr lang="en-US" sz="1000" b="0" i="0" u="none" strike="noStrike">
                        <a:solidFill>
                          <a:srgbClr val="000000"/>
                        </a:solidFill>
                        <a:effectLst/>
                        <a:latin typeface="+mn-lt"/>
                      </a:endParaRPr>
                    </a:p>
                  </a:txBody>
                  <a:tcPr marL="5042" marR="5042" marT="5042" marB="0" anchor="b"/>
                </a:tc>
                <a:tc>
                  <a:txBody>
                    <a:bodyPr/>
                    <a:lstStyle/>
                    <a:p>
                      <a:pPr algn="l" fontAlgn="b"/>
                      <a:endParaRPr lang="en-US" sz="1000" b="0" i="0" u="none" strike="noStrike">
                        <a:solidFill>
                          <a:srgbClr val="000000"/>
                        </a:solidFill>
                        <a:effectLst/>
                        <a:latin typeface="+mn-lt"/>
                      </a:endParaRPr>
                    </a:p>
                  </a:txBody>
                  <a:tcPr marL="5042" marR="5042" marT="5042" marB="0" anchor="b"/>
                </a:tc>
                <a:tc>
                  <a:txBody>
                    <a:bodyPr/>
                    <a:lstStyle/>
                    <a:p>
                      <a:pPr algn="l" fontAlgn="b"/>
                      <a:endParaRPr lang="en-US" sz="1000" b="0" i="0" u="none" strike="noStrike">
                        <a:solidFill>
                          <a:srgbClr val="000000"/>
                        </a:solidFill>
                        <a:effectLst/>
                        <a:latin typeface="+mn-lt"/>
                      </a:endParaRPr>
                    </a:p>
                  </a:txBody>
                  <a:tcPr marL="5042" marR="5042" marT="5042" marB="0" anchor="b"/>
                </a:tc>
                <a:tc>
                  <a:txBody>
                    <a:bodyPr/>
                    <a:lstStyle/>
                    <a:p>
                      <a:pPr algn="l" fontAlgn="b"/>
                      <a:endParaRPr lang="en-US" sz="1000" b="0" i="0" u="none" strike="noStrike">
                        <a:solidFill>
                          <a:srgbClr val="000000"/>
                        </a:solidFill>
                        <a:effectLst/>
                        <a:latin typeface="+mn-lt"/>
                      </a:endParaRPr>
                    </a:p>
                  </a:txBody>
                  <a:tcPr marL="5042" marR="5042" marT="5042" marB="0" anchor="b"/>
                </a:tc>
                <a:tc>
                  <a:txBody>
                    <a:bodyPr/>
                    <a:lstStyle/>
                    <a:p>
                      <a:pPr algn="l" fontAlgn="b"/>
                      <a:endParaRPr lang="en-US" sz="1000" b="1" i="0" u="none" strike="noStrike">
                        <a:solidFill>
                          <a:srgbClr val="000000"/>
                        </a:solidFill>
                        <a:effectLst/>
                        <a:latin typeface="+mn-lt"/>
                      </a:endParaRPr>
                    </a:p>
                  </a:txBody>
                  <a:tcPr marL="5042" marR="5042" marT="5042" marB="0" anchor="b"/>
                </a:tc>
                <a:tc>
                  <a:txBody>
                    <a:bodyPr/>
                    <a:lstStyle/>
                    <a:p>
                      <a:pPr algn="l" fontAlgn="b"/>
                      <a:endParaRPr lang="en-US" sz="1000" b="0" i="0" u="none" strike="noStrike">
                        <a:solidFill>
                          <a:srgbClr val="000000"/>
                        </a:solidFill>
                        <a:effectLst/>
                        <a:latin typeface="+mn-lt"/>
                      </a:endParaRPr>
                    </a:p>
                  </a:txBody>
                  <a:tcPr marL="5042" marR="5042" marT="5042" marB="0" anchor="b"/>
                </a:tc>
                <a:tc>
                  <a:txBody>
                    <a:bodyPr/>
                    <a:lstStyle/>
                    <a:p>
                      <a:pPr algn="l" fontAlgn="b"/>
                      <a:endParaRPr lang="en-US" sz="1000" b="0" i="0" u="none" strike="noStrike" dirty="0">
                        <a:solidFill>
                          <a:srgbClr val="000000"/>
                        </a:solidFill>
                        <a:effectLst/>
                        <a:latin typeface="+mn-lt"/>
                      </a:endParaRPr>
                    </a:p>
                  </a:txBody>
                  <a:tcPr marL="5042" marR="5042" marT="5042" marB="0" anchor="b"/>
                </a:tc>
                <a:extLst>
                  <a:ext uri="{0D108BD9-81ED-4DB2-BD59-A6C34878D82A}">
                    <a16:rowId xmlns:a16="http://schemas.microsoft.com/office/drawing/2014/main" val="1869866185"/>
                  </a:ext>
                </a:extLst>
              </a:tr>
              <a:tr h="141179">
                <a:tc>
                  <a:txBody>
                    <a:bodyPr/>
                    <a:lstStyle/>
                    <a:p>
                      <a:pPr algn="l" fontAlgn="b"/>
                      <a:r>
                        <a:rPr lang="en-US" sz="1000" b="1" u="none" strike="noStrike" dirty="0">
                          <a:effectLst/>
                          <a:latin typeface="+mn-lt"/>
                        </a:rPr>
                        <a:t>Revenues: </a:t>
                      </a:r>
                      <a:endParaRPr lang="en-US" sz="1000" b="1" i="0" u="none" strike="noStrike" dirty="0">
                        <a:solidFill>
                          <a:srgbClr val="000000"/>
                        </a:solidFill>
                        <a:effectLst/>
                        <a:latin typeface="+mn-lt"/>
                      </a:endParaRPr>
                    </a:p>
                  </a:txBody>
                  <a:tcPr marL="5042" marR="5042" marT="5042" marB="0" anchor="b"/>
                </a:tc>
                <a:tc>
                  <a:txBody>
                    <a:bodyPr/>
                    <a:lstStyle/>
                    <a:p>
                      <a:pPr algn="l" fontAlgn="b"/>
                      <a:endParaRPr lang="en-US" sz="1000" b="0" i="0" u="none" strike="noStrike" dirty="0">
                        <a:solidFill>
                          <a:srgbClr val="000000"/>
                        </a:solidFill>
                        <a:effectLst/>
                        <a:latin typeface="+mn-lt"/>
                      </a:endParaRPr>
                    </a:p>
                  </a:txBody>
                  <a:tcPr marL="5042" marR="5042" marT="5042" marB="0" anchor="b"/>
                </a:tc>
                <a:tc>
                  <a:txBody>
                    <a:bodyPr/>
                    <a:lstStyle/>
                    <a:p>
                      <a:pPr algn="l" fontAlgn="b"/>
                      <a:endParaRPr lang="en-US" sz="1000" b="0" i="0" u="none" strike="noStrike" dirty="0">
                        <a:solidFill>
                          <a:srgbClr val="000000"/>
                        </a:solidFill>
                        <a:effectLst/>
                        <a:latin typeface="+mn-lt"/>
                      </a:endParaRPr>
                    </a:p>
                  </a:txBody>
                  <a:tcPr marL="5042" marR="5042" marT="5042" marB="0" anchor="b"/>
                </a:tc>
                <a:tc>
                  <a:txBody>
                    <a:bodyPr/>
                    <a:lstStyle/>
                    <a:p>
                      <a:pPr algn="l" fontAlgn="b"/>
                      <a:endParaRPr lang="en-US" sz="1000" b="0" i="0" u="none" strike="noStrike">
                        <a:solidFill>
                          <a:srgbClr val="000000"/>
                        </a:solidFill>
                        <a:effectLst/>
                        <a:latin typeface="+mn-lt"/>
                      </a:endParaRPr>
                    </a:p>
                  </a:txBody>
                  <a:tcPr marL="5042" marR="5042" marT="5042" marB="0" anchor="b"/>
                </a:tc>
                <a:tc>
                  <a:txBody>
                    <a:bodyPr/>
                    <a:lstStyle/>
                    <a:p>
                      <a:pPr algn="l" fontAlgn="b"/>
                      <a:endParaRPr lang="en-US" sz="1000" b="0" i="0" u="none" strike="noStrike">
                        <a:solidFill>
                          <a:srgbClr val="000000"/>
                        </a:solidFill>
                        <a:effectLst/>
                        <a:latin typeface="+mn-lt"/>
                      </a:endParaRPr>
                    </a:p>
                  </a:txBody>
                  <a:tcPr marL="5042" marR="5042" marT="5042" marB="0" anchor="b"/>
                </a:tc>
                <a:tc>
                  <a:txBody>
                    <a:bodyPr/>
                    <a:lstStyle/>
                    <a:p>
                      <a:pPr algn="l" fontAlgn="b"/>
                      <a:endParaRPr lang="en-US" sz="1000" b="0" i="0" u="none" strike="noStrike">
                        <a:solidFill>
                          <a:srgbClr val="000000"/>
                        </a:solidFill>
                        <a:effectLst/>
                        <a:latin typeface="+mn-lt"/>
                      </a:endParaRPr>
                    </a:p>
                  </a:txBody>
                  <a:tcPr marL="5042" marR="5042" marT="5042" marB="0" anchor="b"/>
                </a:tc>
                <a:tc>
                  <a:txBody>
                    <a:bodyPr/>
                    <a:lstStyle/>
                    <a:p>
                      <a:pPr algn="l" fontAlgn="b"/>
                      <a:endParaRPr lang="en-US" sz="1000" b="0" i="0" u="none" strike="noStrike">
                        <a:solidFill>
                          <a:srgbClr val="000000"/>
                        </a:solidFill>
                        <a:effectLst/>
                        <a:latin typeface="+mn-lt"/>
                      </a:endParaRPr>
                    </a:p>
                  </a:txBody>
                  <a:tcPr marL="5042" marR="5042" marT="5042" marB="0" anchor="b"/>
                </a:tc>
                <a:tc>
                  <a:txBody>
                    <a:bodyPr/>
                    <a:lstStyle/>
                    <a:p>
                      <a:pPr algn="l" fontAlgn="b"/>
                      <a:endParaRPr lang="en-US" sz="1000" b="0" i="0" u="none" strike="noStrike">
                        <a:solidFill>
                          <a:srgbClr val="000000"/>
                        </a:solidFill>
                        <a:effectLst/>
                        <a:latin typeface="+mn-lt"/>
                      </a:endParaRPr>
                    </a:p>
                  </a:txBody>
                  <a:tcPr marL="5042" marR="5042" marT="5042" marB="0" anchor="b"/>
                </a:tc>
                <a:extLst>
                  <a:ext uri="{0D108BD9-81ED-4DB2-BD59-A6C34878D82A}">
                    <a16:rowId xmlns:a16="http://schemas.microsoft.com/office/drawing/2014/main" val="2671084625"/>
                  </a:ext>
                </a:extLst>
              </a:tr>
              <a:tr h="141179">
                <a:tc>
                  <a:txBody>
                    <a:bodyPr/>
                    <a:lstStyle/>
                    <a:p>
                      <a:pPr algn="l" fontAlgn="b"/>
                      <a:r>
                        <a:rPr lang="en-US" sz="1000" u="none" strike="noStrike">
                          <a:effectLst/>
                          <a:latin typeface="+mn-lt"/>
                        </a:rPr>
                        <a:t>Sewer Fees</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395,280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395,280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395,280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395,280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395,280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395,280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395,280 </a:t>
                      </a:r>
                      <a:endParaRPr lang="en-US" sz="1000" b="0" i="0" u="none" strike="noStrike" dirty="0">
                        <a:solidFill>
                          <a:srgbClr val="000000"/>
                        </a:solidFill>
                        <a:effectLst/>
                        <a:latin typeface="+mn-lt"/>
                      </a:endParaRPr>
                    </a:p>
                  </a:txBody>
                  <a:tcPr marL="5042" marR="5042" marT="5042" marB="0" anchor="b"/>
                </a:tc>
                <a:extLst>
                  <a:ext uri="{0D108BD9-81ED-4DB2-BD59-A6C34878D82A}">
                    <a16:rowId xmlns:a16="http://schemas.microsoft.com/office/drawing/2014/main" val="3300841243"/>
                  </a:ext>
                </a:extLst>
              </a:tr>
              <a:tr h="141179">
                <a:tc>
                  <a:txBody>
                    <a:bodyPr/>
                    <a:lstStyle/>
                    <a:p>
                      <a:pPr algn="l" fontAlgn="b"/>
                      <a:r>
                        <a:rPr lang="en-US" sz="1000" u="none" strike="noStrike">
                          <a:effectLst/>
                          <a:latin typeface="+mn-lt"/>
                        </a:rPr>
                        <a:t>Interest Income</a:t>
                      </a:r>
                      <a:endParaRPr lang="en-US" sz="1000" b="0" i="0" u="none" strike="noStrike">
                        <a:solidFill>
                          <a:srgbClr val="000000"/>
                        </a:solidFill>
                        <a:effectLst/>
                        <a:latin typeface="+mn-lt"/>
                      </a:endParaRPr>
                    </a:p>
                  </a:txBody>
                  <a:tcPr marL="5042" marR="5042" marT="5042" marB="0" anchor="b"/>
                </a:tc>
                <a:tc>
                  <a:txBody>
                    <a:bodyPr/>
                    <a:lstStyle/>
                    <a:p>
                      <a:pPr algn="r" fontAlgn="b"/>
                      <a:r>
                        <a:rPr kumimoji="0" lang="en-US" sz="1000" b="0" i="0" u="none" strike="noStrike" kern="1200" cap="none" spc="0" normalizeH="0" baseline="0" noProof="0" dirty="0" smtClean="0">
                          <a:ln>
                            <a:noFill/>
                          </a:ln>
                          <a:solidFill>
                            <a:prstClr val="black"/>
                          </a:solidFill>
                          <a:effectLst/>
                          <a:uLnTx/>
                          <a:uFillTx/>
                          <a:latin typeface="Century Gothic"/>
                          <a:ea typeface="+mn-ea"/>
                          <a:cs typeface="+mn-cs"/>
                        </a:rPr>
                        <a:t>$                  -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4,200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            </a:t>
                      </a:r>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                 </a:t>
                      </a:r>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                 </a:t>
                      </a:r>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               </a:t>
                      </a:r>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               </a:t>
                      </a:r>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extLst>
                  <a:ext uri="{0D108BD9-81ED-4DB2-BD59-A6C34878D82A}">
                    <a16:rowId xmlns:a16="http://schemas.microsoft.com/office/drawing/2014/main" val="2615954362"/>
                  </a:ext>
                </a:extLst>
              </a:tr>
              <a:tr h="141179">
                <a:tc>
                  <a:txBody>
                    <a:bodyPr/>
                    <a:lstStyle/>
                    <a:p>
                      <a:pPr algn="l" fontAlgn="b"/>
                      <a:r>
                        <a:rPr lang="en-US" sz="1000" u="none" strike="noStrike">
                          <a:effectLst/>
                          <a:latin typeface="+mn-lt"/>
                        </a:rPr>
                        <a:t>Connection Fees</a:t>
                      </a:r>
                      <a:endParaRPr lang="en-US" sz="1000" b="0" i="0" u="none" strike="noStrike">
                        <a:solidFill>
                          <a:srgbClr val="000000"/>
                        </a:solidFill>
                        <a:effectLst/>
                        <a:latin typeface="+mn-lt"/>
                      </a:endParaRPr>
                    </a:p>
                  </a:txBody>
                  <a:tcPr marL="5042" marR="5042" marT="5042" marB="0" anchor="b"/>
                </a:tc>
                <a:tc>
                  <a:txBody>
                    <a:bodyPr/>
                    <a:lstStyle/>
                    <a:p>
                      <a:pPr algn="r" fontAlgn="b"/>
                      <a:r>
                        <a:rPr kumimoji="0" lang="en-US" sz="1000" b="0" i="0" u="none" strike="noStrike" kern="1200" cap="none" spc="0" normalizeH="0" baseline="0" noProof="0" dirty="0" smtClean="0">
                          <a:ln>
                            <a:noFill/>
                          </a:ln>
                          <a:solidFill>
                            <a:prstClr val="black"/>
                          </a:solidFill>
                          <a:effectLst/>
                          <a:uLnTx/>
                          <a:uFillTx/>
                          <a:latin typeface="Century Gothic"/>
                          <a:ea typeface="+mn-ea"/>
                          <a:cs typeface="+mn-cs"/>
                        </a:rPr>
                        <a:t>$                  -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5,100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5,100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5,100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5,100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5,100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5,100 </a:t>
                      </a:r>
                      <a:endParaRPr lang="en-US" sz="1000" b="0" i="0" u="none" strike="noStrike" dirty="0">
                        <a:solidFill>
                          <a:srgbClr val="000000"/>
                        </a:solidFill>
                        <a:effectLst/>
                        <a:latin typeface="+mn-lt"/>
                      </a:endParaRPr>
                    </a:p>
                  </a:txBody>
                  <a:tcPr marL="5042" marR="5042" marT="5042" marB="0" anchor="b"/>
                </a:tc>
                <a:extLst>
                  <a:ext uri="{0D108BD9-81ED-4DB2-BD59-A6C34878D82A}">
                    <a16:rowId xmlns:a16="http://schemas.microsoft.com/office/drawing/2014/main" val="51965917"/>
                  </a:ext>
                </a:extLst>
              </a:tr>
              <a:tr h="156305">
                <a:tc>
                  <a:txBody>
                    <a:bodyPr/>
                    <a:lstStyle/>
                    <a:p>
                      <a:pPr algn="l" fontAlgn="b"/>
                      <a:r>
                        <a:rPr lang="en-US" sz="1000" u="none" strike="noStrike">
                          <a:effectLst/>
                          <a:latin typeface="+mn-lt"/>
                        </a:rPr>
                        <a:t>Miscellaneous</a:t>
                      </a:r>
                      <a:endParaRPr lang="en-US" sz="1000" b="0" i="0" u="none" strike="noStrike">
                        <a:solidFill>
                          <a:srgbClr val="000000"/>
                        </a:solidFill>
                        <a:effectLst/>
                        <a:latin typeface="+mn-lt"/>
                      </a:endParaRPr>
                    </a:p>
                  </a:txBody>
                  <a:tcPr marL="5042" marR="5042" marT="5042" marB="0" anchor="b"/>
                </a:tc>
                <a:tc>
                  <a:txBody>
                    <a:bodyPr/>
                    <a:lstStyle/>
                    <a:p>
                      <a:pPr algn="r" fontAlgn="b"/>
                      <a:r>
                        <a:rPr kumimoji="0" lang="en-US" sz="1000" b="0" i="0" u="sng" strike="noStrike" kern="1200" cap="none" spc="0" normalizeH="0" baseline="0" noProof="0" dirty="0" smtClean="0">
                          <a:ln>
                            <a:noFill/>
                          </a:ln>
                          <a:solidFill>
                            <a:prstClr val="black"/>
                          </a:solidFill>
                          <a:effectLst/>
                          <a:uLnTx/>
                          <a:uFillTx/>
                          <a:latin typeface="Century Gothic"/>
                          <a:ea typeface="+mn-ea"/>
                          <a:cs typeface="+mn-cs"/>
                        </a:rPr>
                        <a:t>$                  -   </a:t>
                      </a:r>
                      <a:endParaRPr lang="en-US" sz="1000" b="0" i="0" u="sng" strike="noStrike" dirty="0">
                        <a:solidFill>
                          <a:srgbClr val="000000"/>
                        </a:solidFill>
                        <a:effectLst/>
                        <a:latin typeface="+mn-lt"/>
                      </a:endParaRPr>
                    </a:p>
                  </a:txBody>
                  <a:tcPr marL="5042" marR="5042" marT="5042" marB="0" anchor="b"/>
                </a:tc>
                <a:tc>
                  <a:txBody>
                    <a:bodyPr/>
                    <a:lstStyle/>
                    <a:p>
                      <a:pPr algn="r" fontAlgn="b"/>
                      <a:r>
                        <a:rPr lang="en-US" sz="1000" u="sng" strike="noStrike" dirty="0">
                          <a:effectLst/>
                          <a:latin typeface="+mn-lt"/>
                        </a:rPr>
                        <a:t> $          2,300 </a:t>
                      </a:r>
                      <a:endParaRPr lang="en-US" sz="1000" b="0" i="0" u="sng" strike="noStrike" dirty="0">
                        <a:solidFill>
                          <a:srgbClr val="000000"/>
                        </a:solidFill>
                        <a:effectLst/>
                        <a:latin typeface="+mn-lt"/>
                      </a:endParaRPr>
                    </a:p>
                  </a:txBody>
                  <a:tcPr marL="5042" marR="5042" marT="5042" marB="0" anchor="b"/>
                </a:tc>
                <a:tc>
                  <a:txBody>
                    <a:bodyPr/>
                    <a:lstStyle/>
                    <a:p>
                      <a:pPr algn="r" fontAlgn="b"/>
                      <a:r>
                        <a:rPr lang="en-US" sz="1000" u="sng" strike="noStrike" dirty="0">
                          <a:effectLst/>
                          <a:latin typeface="+mn-lt"/>
                        </a:rPr>
                        <a:t> $          2,300 </a:t>
                      </a:r>
                      <a:endParaRPr lang="en-US" sz="1000" b="0" i="0" u="sng" strike="noStrike" dirty="0">
                        <a:solidFill>
                          <a:srgbClr val="000000"/>
                        </a:solidFill>
                        <a:effectLst/>
                        <a:latin typeface="+mn-lt"/>
                      </a:endParaRPr>
                    </a:p>
                  </a:txBody>
                  <a:tcPr marL="5042" marR="5042" marT="5042" marB="0" anchor="b"/>
                </a:tc>
                <a:tc>
                  <a:txBody>
                    <a:bodyPr/>
                    <a:lstStyle/>
                    <a:p>
                      <a:pPr algn="r" fontAlgn="b"/>
                      <a:r>
                        <a:rPr lang="en-US" sz="1000" u="sng" strike="noStrike" dirty="0">
                          <a:effectLst/>
                          <a:latin typeface="+mn-lt"/>
                        </a:rPr>
                        <a:t> $          2,300 </a:t>
                      </a:r>
                      <a:endParaRPr lang="en-US" sz="1000" b="0" i="0" u="sng" strike="noStrike" dirty="0">
                        <a:solidFill>
                          <a:srgbClr val="000000"/>
                        </a:solidFill>
                        <a:effectLst/>
                        <a:latin typeface="+mn-lt"/>
                      </a:endParaRPr>
                    </a:p>
                  </a:txBody>
                  <a:tcPr marL="5042" marR="5042" marT="5042" marB="0" anchor="b"/>
                </a:tc>
                <a:tc>
                  <a:txBody>
                    <a:bodyPr/>
                    <a:lstStyle/>
                    <a:p>
                      <a:pPr algn="r" fontAlgn="b"/>
                      <a:r>
                        <a:rPr lang="en-US" sz="1000" u="sng" strike="noStrike">
                          <a:effectLst/>
                          <a:latin typeface="+mn-lt"/>
                        </a:rPr>
                        <a:t> $          2,300 </a:t>
                      </a:r>
                      <a:endParaRPr lang="en-US" sz="1000" b="0" i="0" u="sng" strike="noStrike">
                        <a:solidFill>
                          <a:srgbClr val="000000"/>
                        </a:solidFill>
                        <a:effectLst/>
                        <a:latin typeface="+mn-lt"/>
                      </a:endParaRPr>
                    </a:p>
                  </a:txBody>
                  <a:tcPr marL="5042" marR="5042" marT="5042" marB="0" anchor="b"/>
                </a:tc>
                <a:tc>
                  <a:txBody>
                    <a:bodyPr/>
                    <a:lstStyle/>
                    <a:p>
                      <a:pPr algn="r" fontAlgn="b"/>
                      <a:r>
                        <a:rPr lang="en-US" sz="1000" u="sng" strike="noStrike">
                          <a:effectLst/>
                          <a:latin typeface="+mn-lt"/>
                        </a:rPr>
                        <a:t> $          2,300 </a:t>
                      </a:r>
                      <a:endParaRPr lang="en-US" sz="1000" b="0" i="0" u="sng" strike="noStrike">
                        <a:solidFill>
                          <a:srgbClr val="000000"/>
                        </a:solidFill>
                        <a:effectLst/>
                        <a:latin typeface="+mn-lt"/>
                      </a:endParaRPr>
                    </a:p>
                  </a:txBody>
                  <a:tcPr marL="5042" marR="5042" marT="5042" marB="0" anchor="b"/>
                </a:tc>
                <a:tc>
                  <a:txBody>
                    <a:bodyPr/>
                    <a:lstStyle/>
                    <a:p>
                      <a:pPr algn="r" fontAlgn="b"/>
                      <a:r>
                        <a:rPr lang="en-US" sz="1000" u="sng" strike="noStrike">
                          <a:effectLst/>
                          <a:latin typeface="+mn-lt"/>
                        </a:rPr>
                        <a:t> $          2,300 </a:t>
                      </a:r>
                      <a:endParaRPr lang="en-US" sz="1000" b="0" i="0" u="sng" strike="noStrike">
                        <a:solidFill>
                          <a:srgbClr val="000000"/>
                        </a:solidFill>
                        <a:effectLst/>
                        <a:latin typeface="+mn-lt"/>
                      </a:endParaRPr>
                    </a:p>
                  </a:txBody>
                  <a:tcPr marL="5042" marR="5042" marT="5042" marB="0" anchor="b"/>
                </a:tc>
                <a:extLst>
                  <a:ext uri="{0D108BD9-81ED-4DB2-BD59-A6C34878D82A}">
                    <a16:rowId xmlns:a16="http://schemas.microsoft.com/office/drawing/2014/main" val="226203325"/>
                  </a:ext>
                </a:extLst>
              </a:tr>
              <a:tr h="141179">
                <a:tc>
                  <a:txBody>
                    <a:bodyPr/>
                    <a:lstStyle/>
                    <a:p>
                      <a:pPr algn="l" fontAlgn="b"/>
                      <a:r>
                        <a:rPr lang="en-US" sz="1000" b="1" u="none" strike="noStrike" dirty="0">
                          <a:effectLst/>
                          <a:latin typeface="+mn-lt"/>
                        </a:rPr>
                        <a:t>Total Operating Revenues</a:t>
                      </a:r>
                      <a:endParaRPr lang="en-US" sz="1000" b="1" i="0" u="none" strike="noStrike" dirty="0">
                        <a:solidFill>
                          <a:srgbClr val="000000"/>
                        </a:solidFill>
                        <a:effectLst/>
                        <a:latin typeface="+mn-lt"/>
                      </a:endParaRPr>
                    </a:p>
                  </a:txBody>
                  <a:tcPr marL="5042" marR="5042" marT="5042" marB="0" anchor="b"/>
                </a:tc>
                <a:tc>
                  <a:txBody>
                    <a:bodyPr/>
                    <a:lstStyle/>
                    <a:p>
                      <a:pPr algn="r" fontAlgn="b"/>
                      <a:r>
                        <a:rPr lang="en-US" sz="1000" b="1" u="none" strike="noStrike" dirty="0">
                          <a:effectLst/>
                          <a:latin typeface="+mn-lt"/>
                        </a:rPr>
                        <a:t> $      395,280 </a:t>
                      </a:r>
                      <a:endParaRPr lang="en-US" sz="1000" b="1" i="0" u="none" strike="noStrike" dirty="0">
                        <a:solidFill>
                          <a:srgbClr val="000000"/>
                        </a:solidFill>
                        <a:effectLst/>
                        <a:latin typeface="+mn-lt"/>
                      </a:endParaRPr>
                    </a:p>
                  </a:txBody>
                  <a:tcPr marL="5042" marR="5042" marT="5042" marB="0" anchor="b"/>
                </a:tc>
                <a:tc>
                  <a:txBody>
                    <a:bodyPr/>
                    <a:lstStyle/>
                    <a:p>
                      <a:pPr algn="r" fontAlgn="b"/>
                      <a:r>
                        <a:rPr lang="en-US" sz="1000" b="1" u="none" strike="noStrike" dirty="0">
                          <a:effectLst/>
                          <a:latin typeface="+mn-lt"/>
                        </a:rPr>
                        <a:t> $      406,880 </a:t>
                      </a:r>
                      <a:endParaRPr lang="en-US" sz="1000" b="1" i="0" u="none" strike="noStrike" dirty="0">
                        <a:solidFill>
                          <a:srgbClr val="000000"/>
                        </a:solidFill>
                        <a:effectLst/>
                        <a:latin typeface="+mn-lt"/>
                      </a:endParaRPr>
                    </a:p>
                  </a:txBody>
                  <a:tcPr marL="5042" marR="5042" marT="5042" marB="0" anchor="b"/>
                </a:tc>
                <a:tc>
                  <a:txBody>
                    <a:bodyPr/>
                    <a:lstStyle/>
                    <a:p>
                      <a:pPr algn="r" fontAlgn="b"/>
                      <a:r>
                        <a:rPr lang="en-US" sz="1000" b="1" u="none" strike="noStrike" dirty="0">
                          <a:effectLst/>
                          <a:latin typeface="+mn-lt"/>
                        </a:rPr>
                        <a:t> $      402,680 </a:t>
                      </a:r>
                      <a:endParaRPr lang="en-US" sz="1000" b="1" i="0" u="none" strike="noStrike" dirty="0">
                        <a:solidFill>
                          <a:srgbClr val="000000"/>
                        </a:solidFill>
                        <a:effectLst/>
                        <a:latin typeface="+mn-lt"/>
                      </a:endParaRPr>
                    </a:p>
                  </a:txBody>
                  <a:tcPr marL="5042" marR="5042" marT="5042" marB="0" anchor="b"/>
                </a:tc>
                <a:tc>
                  <a:txBody>
                    <a:bodyPr/>
                    <a:lstStyle/>
                    <a:p>
                      <a:pPr algn="r" fontAlgn="b"/>
                      <a:r>
                        <a:rPr lang="en-US" sz="1000" b="1" u="none" strike="noStrike" dirty="0">
                          <a:effectLst/>
                          <a:latin typeface="+mn-lt"/>
                        </a:rPr>
                        <a:t> $      402,680 </a:t>
                      </a:r>
                      <a:endParaRPr lang="en-US" sz="1000" b="1" i="0" u="none" strike="noStrike" dirty="0">
                        <a:solidFill>
                          <a:srgbClr val="000000"/>
                        </a:solidFill>
                        <a:effectLst/>
                        <a:latin typeface="+mn-lt"/>
                      </a:endParaRPr>
                    </a:p>
                  </a:txBody>
                  <a:tcPr marL="5042" marR="5042" marT="5042" marB="0" anchor="b"/>
                </a:tc>
                <a:tc>
                  <a:txBody>
                    <a:bodyPr/>
                    <a:lstStyle/>
                    <a:p>
                      <a:pPr algn="r" fontAlgn="b"/>
                      <a:r>
                        <a:rPr lang="en-US" sz="1000" b="1" u="none" strike="noStrike" dirty="0">
                          <a:effectLst/>
                          <a:latin typeface="+mn-lt"/>
                        </a:rPr>
                        <a:t> $      402,680 </a:t>
                      </a:r>
                      <a:endParaRPr lang="en-US" sz="1000" b="1" i="0" u="none" strike="noStrike" dirty="0">
                        <a:solidFill>
                          <a:srgbClr val="000000"/>
                        </a:solidFill>
                        <a:effectLst/>
                        <a:latin typeface="+mn-lt"/>
                      </a:endParaRPr>
                    </a:p>
                  </a:txBody>
                  <a:tcPr marL="5042" marR="5042" marT="5042" marB="0" anchor="b"/>
                </a:tc>
                <a:tc>
                  <a:txBody>
                    <a:bodyPr/>
                    <a:lstStyle/>
                    <a:p>
                      <a:pPr algn="r" fontAlgn="b"/>
                      <a:r>
                        <a:rPr lang="en-US" sz="1000" b="1" u="none" strike="noStrike" dirty="0">
                          <a:effectLst/>
                          <a:latin typeface="+mn-lt"/>
                        </a:rPr>
                        <a:t> $      402,680 </a:t>
                      </a:r>
                      <a:endParaRPr lang="en-US" sz="1000" b="1" i="0" u="none" strike="noStrike" dirty="0">
                        <a:solidFill>
                          <a:srgbClr val="000000"/>
                        </a:solidFill>
                        <a:effectLst/>
                        <a:latin typeface="+mn-lt"/>
                      </a:endParaRPr>
                    </a:p>
                  </a:txBody>
                  <a:tcPr marL="5042" marR="5042" marT="5042" marB="0" anchor="b"/>
                </a:tc>
                <a:tc>
                  <a:txBody>
                    <a:bodyPr/>
                    <a:lstStyle/>
                    <a:p>
                      <a:pPr algn="r" fontAlgn="b"/>
                      <a:r>
                        <a:rPr lang="en-US" sz="1000" b="1" u="none" strike="noStrike" dirty="0">
                          <a:effectLst/>
                          <a:latin typeface="+mn-lt"/>
                        </a:rPr>
                        <a:t> $      402,680 </a:t>
                      </a:r>
                      <a:endParaRPr lang="en-US" sz="1000" b="1" i="0" u="none" strike="noStrike" dirty="0">
                        <a:solidFill>
                          <a:srgbClr val="000000"/>
                        </a:solidFill>
                        <a:effectLst/>
                        <a:latin typeface="+mn-lt"/>
                      </a:endParaRPr>
                    </a:p>
                  </a:txBody>
                  <a:tcPr marL="5042" marR="5042" marT="5042" marB="0" anchor="b"/>
                </a:tc>
                <a:extLst>
                  <a:ext uri="{0D108BD9-81ED-4DB2-BD59-A6C34878D82A}">
                    <a16:rowId xmlns:a16="http://schemas.microsoft.com/office/drawing/2014/main" val="1405694080"/>
                  </a:ext>
                </a:extLst>
              </a:tr>
              <a:tr h="221942">
                <a:tc>
                  <a:txBody>
                    <a:bodyPr/>
                    <a:lstStyle/>
                    <a:p>
                      <a:pPr algn="l" fontAlgn="b"/>
                      <a:endParaRPr lang="en-US" sz="1000" b="0" i="0" u="none" strike="noStrike" dirty="0">
                        <a:solidFill>
                          <a:srgbClr val="000000"/>
                        </a:solidFill>
                        <a:effectLst/>
                        <a:latin typeface="+mn-lt"/>
                      </a:endParaRPr>
                    </a:p>
                  </a:txBody>
                  <a:tcPr marL="5042" marR="5042" marT="5042" marB="0" anchor="b"/>
                </a:tc>
                <a:tc>
                  <a:txBody>
                    <a:bodyPr/>
                    <a:lstStyle/>
                    <a:p>
                      <a:pPr algn="r" fontAlgn="b"/>
                      <a:endParaRPr lang="en-US" sz="1000" b="0" i="0" u="none" strike="noStrike" dirty="0">
                        <a:solidFill>
                          <a:srgbClr val="000000"/>
                        </a:solidFill>
                        <a:effectLst/>
                        <a:latin typeface="+mn-lt"/>
                      </a:endParaRPr>
                    </a:p>
                  </a:txBody>
                  <a:tcPr marL="5042" marR="5042" marT="5042" marB="0" anchor="b"/>
                </a:tc>
                <a:tc>
                  <a:txBody>
                    <a:bodyPr/>
                    <a:lstStyle/>
                    <a:p>
                      <a:pPr algn="r" fontAlgn="b"/>
                      <a:endParaRPr lang="en-US" sz="1000" b="0" i="0" u="none" strike="noStrike" dirty="0">
                        <a:solidFill>
                          <a:srgbClr val="000000"/>
                        </a:solidFill>
                        <a:effectLst/>
                        <a:latin typeface="+mn-lt"/>
                      </a:endParaRPr>
                    </a:p>
                  </a:txBody>
                  <a:tcPr marL="5042" marR="5042" marT="5042" marB="0" anchor="b"/>
                </a:tc>
                <a:tc>
                  <a:txBody>
                    <a:bodyPr/>
                    <a:lstStyle/>
                    <a:p>
                      <a:pPr algn="r" fontAlgn="b"/>
                      <a:endParaRPr lang="en-US" sz="1000" b="0" i="0" u="none" strike="noStrike" dirty="0">
                        <a:solidFill>
                          <a:srgbClr val="000000"/>
                        </a:solidFill>
                        <a:effectLst/>
                        <a:latin typeface="+mn-lt"/>
                      </a:endParaRPr>
                    </a:p>
                  </a:txBody>
                  <a:tcPr marL="5042" marR="5042" marT="5042" marB="0" anchor="b"/>
                </a:tc>
                <a:tc>
                  <a:txBody>
                    <a:bodyPr/>
                    <a:lstStyle/>
                    <a:p>
                      <a:pPr algn="r" fontAlgn="b"/>
                      <a:endParaRPr lang="en-US" sz="1000" b="0" i="0" u="none" strike="noStrike" dirty="0">
                        <a:solidFill>
                          <a:srgbClr val="000000"/>
                        </a:solidFill>
                        <a:effectLst/>
                        <a:latin typeface="+mn-lt"/>
                      </a:endParaRPr>
                    </a:p>
                  </a:txBody>
                  <a:tcPr marL="5042" marR="5042" marT="5042" marB="0" anchor="b"/>
                </a:tc>
                <a:tc>
                  <a:txBody>
                    <a:bodyPr/>
                    <a:lstStyle/>
                    <a:p>
                      <a:pPr algn="r" fontAlgn="b"/>
                      <a:endParaRPr lang="en-US" sz="1000" b="0" i="0" u="none" strike="noStrike" dirty="0">
                        <a:solidFill>
                          <a:srgbClr val="000000"/>
                        </a:solidFill>
                        <a:effectLst/>
                        <a:latin typeface="+mn-lt"/>
                      </a:endParaRPr>
                    </a:p>
                  </a:txBody>
                  <a:tcPr marL="5042" marR="5042" marT="5042" marB="0" anchor="b"/>
                </a:tc>
                <a:tc>
                  <a:txBody>
                    <a:bodyPr/>
                    <a:lstStyle/>
                    <a:p>
                      <a:pPr algn="r" fontAlgn="b"/>
                      <a:endParaRPr lang="en-US" sz="1000" b="0" i="0" u="none" strike="noStrike" dirty="0">
                        <a:solidFill>
                          <a:srgbClr val="000000"/>
                        </a:solidFill>
                        <a:effectLst/>
                        <a:latin typeface="+mn-lt"/>
                      </a:endParaRPr>
                    </a:p>
                  </a:txBody>
                  <a:tcPr marL="5042" marR="5042" marT="5042" marB="0" anchor="b"/>
                </a:tc>
                <a:tc>
                  <a:txBody>
                    <a:bodyPr/>
                    <a:lstStyle/>
                    <a:p>
                      <a:pPr algn="r" fontAlgn="b"/>
                      <a:endParaRPr lang="en-US" sz="1000" b="0" i="0" u="none" strike="noStrike" dirty="0">
                        <a:solidFill>
                          <a:srgbClr val="000000"/>
                        </a:solidFill>
                        <a:effectLst/>
                        <a:latin typeface="+mn-lt"/>
                      </a:endParaRPr>
                    </a:p>
                  </a:txBody>
                  <a:tcPr marL="5042" marR="5042" marT="5042" marB="0" anchor="b"/>
                </a:tc>
                <a:extLst>
                  <a:ext uri="{0D108BD9-81ED-4DB2-BD59-A6C34878D82A}">
                    <a16:rowId xmlns:a16="http://schemas.microsoft.com/office/drawing/2014/main" val="3838716173"/>
                  </a:ext>
                </a:extLst>
              </a:tr>
              <a:tr h="0">
                <a:tc>
                  <a:txBody>
                    <a:bodyPr/>
                    <a:lstStyle/>
                    <a:p>
                      <a:pPr algn="l" fontAlgn="b"/>
                      <a:r>
                        <a:rPr lang="en-US" sz="1000" b="1" u="none" strike="noStrike" dirty="0">
                          <a:effectLst/>
                          <a:latin typeface="+mn-lt"/>
                        </a:rPr>
                        <a:t>Operating Expenses:</a:t>
                      </a:r>
                      <a:endParaRPr lang="en-US" sz="1000" b="1" i="0" u="none" strike="noStrike" dirty="0">
                        <a:solidFill>
                          <a:srgbClr val="000000"/>
                        </a:solidFill>
                        <a:effectLst/>
                        <a:latin typeface="+mn-lt"/>
                      </a:endParaRPr>
                    </a:p>
                  </a:txBody>
                  <a:tcPr marL="5042" marR="5042" marT="5042" marB="0" anchor="b"/>
                </a:tc>
                <a:tc>
                  <a:txBody>
                    <a:bodyPr/>
                    <a:lstStyle/>
                    <a:p>
                      <a:pPr algn="r"/>
                      <a:endParaRPr lang="en-US"/>
                    </a:p>
                  </a:txBody>
                  <a:tcPr marL="5042" marR="5042" marT="5042" marB="0" anchor="b"/>
                </a:tc>
                <a:tc>
                  <a:txBody>
                    <a:bodyPr/>
                    <a:lstStyle/>
                    <a:p>
                      <a:pPr algn="r"/>
                      <a:endParaRPr lang="en-US" dirty="0"/>
                    </a:p>
                  </a:txBody>
                  <a:tcPr marL="5042" marR="5042" marT="5042" marB="0" anchor="b"/>
                </a:tc>
                <a:tc>
                  <a:txBody>
                    <a:bodyPr/>
                    <a:lstStyle/>
                    <a:p>
                      <a:pPr algn="r"/>
                      <a:endParaRPr lang="en-US" dirty="0"/>
                    </a:p>
                  </a:txBody>
                  <a:tcPr marL="5042" marR="5042" marT="5042" marB="0" anchor="b"/>
                </a:tc>
                <a:tc>
                  <a:txBody>
                    <a:bodyPr/>
                    <a:lstStyle/>
                    <a:p>
                      <a:pPr algn="r"/>
                      <a:endParaRPr lang="en-US"/>
                    </a:p>
                  </a:txBody>
                  <a:tcPr marL="5042" marR="5042" marT="5042" marB="0" anchor="b"/>
                </a:tc>
                <a:tc>
                  <a:txBody>
                    <a:bodyPr/>
                    <a:lstStyle/>
                    <a:p>
                      <a:pPr algn="r"/>
                      <a:endParaRPr lang="en-US"/>
                    </a:p>
                  </a:txBody>
                  <a:tcPr marL="5042" marR="5042" marT="5042" marB="0" anchor="b"/>
                </a:tc>
                <a:tc>
                  <a:txBody>
                    <a:bodyPr/>
                    <a:lstStyle/>
                    <a:p>
                      <a:pPr algn="r"/>
                      <a:endParaRPr lang="en-US"/>
                    </a:p>
                  </a:txBody>
                  <a:tcPr marL="5042" marR="5042" marT="5042" marB="0" anchor="b"/>
                </a:tc>
                <a:tc>
                  <a:txBody>
                    <a:bodyPr/>
                    <a:lstStyle/>
                    <a:p>
                      <a:pPr algn="r"/>
                      <a:endParaRPr lang="en-US" dirty="0"/>
                    </a:p>
                  </a:txBody>
                  <a:tcPr marL="5042" marR="5042" marT="5042" marB="0" anchor="b"/>
                </a:tc>
                <a:extLst>
                  <a:ext uri="{0D108BD9-81ED-4DB2-BD59-A6C34878D82A}">
                    <a16:rowId xmlns:a16="http://schemas.microsoft.com/office/drawing/2014/main" val="1876359678"/>
                  </a:ext>
                </a:extLst>
              </a:tr>
              <a:tr h="141179">
                <a:tc>
                  <a:txBody>
                    <a:bodyPr/>
                    <a:lstStyle/>
                    <a:p>
                      <a:pPr algn="l" fontAlgn="b"/>
                      <a:r>
                        <a:rPr lang="en-US" sz="1000" u="none" strike="noStrike">
                          <a:effectLst/>
                          <a:latin typeface="+mn-lt"/>
                        </a:rPr>
                        <a:t>Operating Expenses</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188,600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170,236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168,706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165,231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173,301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182,038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191,504 </a:t>
                      </a:r>
                      <a:endParaRPr lang="en-US" sz="1000" b="0" i="0" u="none" strike="noStrike">
                        <a:solidFill>
                          <a:srgbClr val="000000"/>
                        </a:solidFill>
                        <a:effectLst/>
                        <a:latin typeface="+mn-lt"/>
                      </a:endParaRPr>
                    </a:p>
                  </a:txBody>
                  <a:tcPr marL="5042" marR="5042" marT="5042" marB="0" anchor="b"/>
                </a:tc>
                <a:extLst>
                  <a:ext uri="{0D108BD9-81ED-4DB2-BD59-A6C34878D82A}">
                    <a16:rowId xmlns:a16="http://schemas.microsoft.com/office/drawing/2014/main" val="2154216597"/>
                  </a:ext>
                </a:extLst>
              </a:tr>
              <a:tr h="141179">
                <a:tc>
                  <a:txBody>
                    <a:bodyPr/>
                    <a:lstStyle/>
                    <a:p>
                      <a:pPr algn="l" fontAlgn="b"/>
                      <a:r>
                        <a:rPr lang="en-US" sz="1000" u="none" strike="noStrike">
                          <a:effectLst/>
                          <a:latin typeface="+mn-lt"/>
                        </a:rPr>
                        <a:t>Peppers Ferry Regional WWTP</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206,580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220,000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233,200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247,192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262,024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277,745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294,410 </a:t>
                      </a:r>
                      <a:endParaRPr lang="en-US" sz="1000" b="0" i="0" u="none" strike="noStrike">
                        <a:solidFill>
                          <a:srgbClr val="000000"/>
                        </a:solidFill>
                        <a:effectLst/>
                        <a:latin typeface="+mn-lt"/>
                      </a:endParaRPr>
                    </a:p>
                  </a:txBody>
                  <a:tcPr marL="5042" marR="5042" marT="5042" marB="0" anchor="b"/>
                </a:tc>
                <a:extLst>
                  <a:ext uri="{0D108BD9-81ED-4DB2-BD59-A6C34878D82A}">
                    <a16:rowId xmlns:a16="http://schemas.microsoft.com/office/drawing/2014/main" val="1143954850"/>
                  </a:ext>
                </a:extLst>
              </a:tr>
              <a:tr h="141179">
                <a:tc>
                  <a:txBody>
                    <a:bodyPr/>
                    <a:lstStyle/>
                    <a:p>
                      <a:pPr algn="l" fontAlgn="b"/>
                      <a:r>
                        <a:rPr lang="en-US" sz="1000" u="sng" strike="noStrike" dirty="0">
                          <a:effectLst/>
                          <a:latin typeface="+mn-lt"/>
                        </a:rPr>
                        <a:t>Capital Projects: </a:t>
                      </a:r>
                      <a:endParaRPr lang="en-US" sz="1000" b="1" i="0" u="sng" strike="noStrike" dirty="0">
                        <a:solidFill>
                          <a:srgbClr val="000000"/>
                        </a:solidFill>
                        <a:effectLst/>
                        <a:latin typeface="+mn-lt"/>
                      </a:endParaRPr>
                    </a:p>
                  </a:txBody>
                  <a:tcPr marL="5042" marR="5042" marT="5042" marB="0" anchor="b"/>
                </a:tc>
                <a:tc>
                  <a:txBody>
                    <a:bodyPr/>
                    <a:lstStyle/>
                    <a:p>
                      <a:pPr algn="r" fontAlgn="b"/>
                      <a:endParaRPr lang="en-US" sz="1000" b="0" i="0" u="none" strike="noStrike">
                        <a:solidFill>
                          <a:srgbClr val="000000"/>
                        </a:solidFill>
                        <a:effectLst/>
                        <a:latin typeface="+mn-lt"/>
                      </a:endParaRPr>
                    </a:p>
                  </a:txBody>
                  <a:tcPr marL="5042" marR="5042" marT="5042" marB="0" anchor="b"/>
                </a:tc>
                <a:tc>
                  <a:txBody>
                    <a:bodyPr/>
                    <a:lstStyle/>
                    <a:p>
                      <a:pPr algn="r" fontAlgn="b"/>
                      <a:endParaRPr lang="en-US" sz="1000" b="0" i="0" u="none" strike="noStrike">
                        <a:solidFill>
                          <a:srgbClr val="000000"/>
                        </a:solidFill>
                        <a:effectLst/>
                        <a:latin typeface="+mn-lt"/>
                      </a:endParaRPr>
                    </a:p>
                  </a:txBody>
                  <a:tcPr marL="5042" marR="5042" marT="5042" marB="0" anchor="b"/>
                </a:tc>
                <a:tc>
                  <a:txBody>
                    <a:bodyPr/>
                    <a:lstStyle/>
                    <a:p>
                      <a:pPr algn="r" fontAlgn="b"/>
                      <a:endParaRPr lang="en-US" sz="1000" b="0" i="0" u="none" strike="noStrike" dirty="0">
                        <a:solidFill>
                          <a:srgbClr val="000000"/>
                        </a:solidFill>
                        <a:effectLst/>
                        <a:latin typeface="+mn-lt"/>
                      </a:endParaRPr>
                    </a:p>
                  </a:txBody>
                  <a:tcPr marL="5042" marR="5042" marT="5042" marB="0" anchor="b"/>
                </a:tc>
                <a:tc>
                  <a:txBody>
                    <a:bodyPr/>
                    <a:lstStyle/>
                    <a:p>
                      <a:pPr algn="r" fontAlgn="b"/>
                      <a:endParaRPr lang="en-US" sz="1000" b="0" i="0" u="none" strike="noStrike" dirty="0">
                        <a:solidFill>
                          <a:srgbClr val="000000"/>
                        </a:solidFill>
                        <a:effectLst/>
                        <a:latin typeface="+mn-lt"/>
                      </a:endParaRPr>
                    </a:p>
                  </a:txBody>
                  <a:tcPr marL="5042" marR="5042" marT="5042" marB="0" anchor="b"/>
                </a:tc>
                <a:tc>
                  <a:txBody>
                    <a:bodyPr/>
                    <a:lstStyle/>
                    <a:p>
                      <a:pPr algn="r" fontAlgn="b"/>
                      <a:endParaRPr lang="en-US" sz="1000" b="0" i="0" u="none" strike="noStrike">
                        <a:solidFill>
                          <a:srgbClr val="000000"/>
                        </a:solidFill>
                        <a:effectLst/>
                        <a:latin typeface="+mn-lt"/>
                      </a:endParaRPr>
                    </a:p>
                  </a:txBody>
                  <a:tcPr marL="5042" marR="5042" marT="5042" marB="0" anchor="b"/>
                </a:tc>
                <a:tc>
                  <a:txBody>
                    <a:bodyPr/>
                    <a:lstStyle/>
                    <a:p>
                      <a:pPr algn="r" fontAlgn="b"/>
                      <a:endParaRPr lang="en-US" sz="1000" b="0" i="0" u="none" strike="noStrike">
                        <a:solidFill>
                          <a:srgbClr val="000000"/>
                        </a:solidFill>
                        <a:effectLst/>
                        <a:latin typeface="+mn-lt"/>
                      </a:endParaRPr>
                    </a:p>
                  </a:txBody>
                  <a:tcPr marL="5042" marR="5042" marT="5042" marB="0" anchor="b"/>
                </a:tc>
                <a:tc>
                  <a:txBody>
                    <a:bodyPr/>
                    <a:lstStyle/>
                    <a:p>
                      <a:pPr algn="r" fontAlgn="b"/>
                      <a:endParaRPr lang="en-US" sz="1000" b="0" i="0" u="none" strike="noStrike">
                        <a:solidFill>
                          <a:srgbClr val="000000"/>
                        </a:solidFill>
                        <a:effectLst/>
                        <a:latin typeface="+mn-lt"/>
                      </a:endParaRPr>
                    </a:p>
                  </a:txBody>
                  <a:tcPr marL="5042" marR="5042" marT="5042" marB="0" anchor="b"/>
                </a:tc>
                <a:extLst>
                  <a:ext uri="{0D108BD9-81ED-4DB2-BD59-A6C34878D82A}">
                    <a16:rowId xmlns:a16="http://schemas.microsoft.com/office/drawing/2014/main" val="3670253045"/>
                  </a:ext>
                </a:extLst>
              </a:tr>
              <a:tr h="141179">
                <a:tc>
                  <a:txBody>
                    <a:bodyPr/>
                    <a:lstStyle/>
                    <a:p>
                      <a:pPr algn="l" fontAlgn="b"/>
                      <a:r>
                        <a:rPr lang="en-US" sz="1000" u="none" strike="noStrike">
                          <a:effectLst/>
                          <a:latin typeface="+mn-lt"/>
                        </a:rPr>
                        <a:t>    Pump Station Improvements</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18,667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18,667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18,667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             </a:t>
                      </a:r>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                </a:t>
                      </a:r>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            </a:t>
                      </a:r>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extLst>
                  <a:ext uri="{0D108BD9-81ED-4DB2-BD59-A6C34878D82A}">
                    <a16:rowId xmlns:a16="http://schemas.microsoft.com/office/drawing/2014/main" val="834895191"/>
                  </a:ext>
                </a:extLst>
              </a:tr>
              <a:tr h="141179">
                <a:tc>
                  <a:txBody>
                    <a:bodyPr/>
                    <a:lstStyle/>
                    <a:p>
                      <a:pPr algn="l" fontAlgn="b"/>
                      <a:r>
                        <a:rPr lang="en-US" sz="1000" u="none" strike="noStrike" dirty="0">
                          <a:effectLst/>
                          <a:latin typeface="+mn-lt"/>
                        </a:rPr>
                        <a:t>    CCTV Inspection (5 </a:t>
                      </a:r>
                      <a:r>
                        <a:rPr lang="en-US" sz="1000" u="none" strike="noStrike" dirty="0" smtClean="0">
                          <a:effectLst/>
                          <a:latin typeface="+mn-lt"/>
                        </a:rPr>
                        <a:t>phases</a:t>
                      </a:r>
                      <a:r>
                        <a:rPr lang="en-US" sz="1000" u="none" strike="noStrike" dirty="0">
                          <a:effectLst/>
                          <a:latin typeface="+mn-lt"/>
                        </a:rPr>
                        <a:t>)</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            </a:t>
                      </a:r>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30,000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              </a:t>
                      </a:r>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30,000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               </a:t>
                      </a:r>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30,000 </a:t>
                      </a:r>
                      <a:endParaRPr lang="en-US" sz="1000" b="0" i="0" u="none" strike="noStrike">
                        <a:solidFill>
                          <a:srgbClr val="000000"/>
                        </a:solidFill>
                        <a:effectLst/>
                        <a:latin typeface="+mn-lt"/>
                      </a:endParaRPr>
                    </a:p>
                  </a:txBody>
                  <a:tcPr marL="5042" marR="5042" marT="5042" marB="0" anchor="b"/>
                </a:tc>
                <a:extLst>
                  <a:ext uri="{0D108BD9-81ED-4DB2-BD59-A6C34878D82A}">
                    <a16:rowId xmlns:a16="http://schemas.microsoft.com/office/drawing/2014/main" val="3020948059"/>
                  </a:ext>
                </a:extLst>
              </a:tr>
              <a:tr h="141179">
                <a:tc>
                  <a:txBody>
                    <a:bodyPr/>
                    <a:lstStyle/>
                    <a:p>
                      <a:pPr algn="l" fontAlgn="b"/>
                      <a:r>
                        <a:rPr lang="en-US" sz="1000" u="none" strike="noStrike">
                          <a:effectLst/>
                          <a:latin typeface="+mn-lt"/>
                        </a:rPr>
                        <a:t>    Sewer Line Rehab (Phase 1)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45,833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45,833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45,833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              </a:t>
                      </a:r>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             </a:t>
                      </a:r>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                </a:t>
                      </a:r>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extLst>
                  <a:ext uri="{0D108BD9-81ED-4DB2-BD59-A6C34878D82A}">
                    <a16:rowId xmlns:a16="http://schemas.microsoft.com/office/drawing/2014/main" val="3396953258"/>
                  </a:ext>
                </a:extLst>
              </a:tr>
              <a:tr h="193882">
                <a:tc>
                  <a:txBody>
                    <a:bodyPr/>
                    <a:lstStyle/>
                    <a:p>
                      <a:pPr algn="l" fontAlgn="b"/>
                      <a:r>
                        <a:rPr lang="en-US" sz="1000" u="none" strike="noStrike">
                          <a:effectLst/>
                          <a:latin typeface="+mn-lt"/>
                        </a:rPr>
                        <a:t>    Sewer Line Rehab (Phase 2)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             </a:t>
                      </a:r>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           </a:t>
                      </a:r>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45,000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45,000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                </a:t>
                      </a:r>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                 </a:t>
                      </a:r>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extLst>
                  <a:ext uri="{0D108BD9-81ED-4DB2-BD59-A6C34878D82A}">
                    <a16:rowId xmlns:a16="http://schemas.microsoft.com/office/drawing/2014/main" val="1369006086"/>
                  </a:ext>
                </a:extLst>
              </a:tr>
              <a:tr h="141179">
                <a:tc>
                  <a:txBody>
                    <a:bodyPr/>
                    <a:lstStyle/>
                    <a:p>
                      <a:pPr algn="l" fontAlgn="b"/>
                      <a:r>
                        <a:rPr lang="en-US" sz="1000" u="none" strike="noStrike">
                          <a:effectLst/>
                          <a:latin typeface="+mn-lt"/>
                        </a:rPr>
                        <a:t>    Sewer Line Rehab (Phase 3)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               </a:t>
                      </a:r>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              </a:t>
                      </a:r>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               </a:t>
                      </a:r>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a:t>
                      </a:r>
                      <a:r>
                        <a:rPr lang="en-US" sz="1000" u="none" strike="noStrike" dirty="0" smtClean="0">
                          <a:effectLst/>
                          <a:latin typeface="+mn-lt"/>
                        </a:rPr>
                        <a:t>              </a:t>
                      </a:r>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45,000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45,000 </a:t>
                      </a:r>
                      <a:endParaRPr lang="en-US" sz="1000" b="0" i="0" u="none" strike="noStrike">
                        <a:solidFill>
                          <a:srgbClr val="000000"/>
                        </a:solidFill>
                        <a:effectLst/>
                        <a:latin typeface="+mn-lt"/>
                      </a:endParaRPr>
                    </a:p>
                  </a:txBody>
                  <a:tcPr marL="5042" marR="5042" marT="5042" marB="0" anchor="b"/>
                </a:tc>
                <a:extLst>
                  <a:ext uri="{0D108BD9-81ED-4DB2-BD59-A6C34878D82A}">
                    <a16:rowId xmlns:a16="http://schemas.microsoft.com/office/drawing/2014/main" val="2814205882"/>
                  </a:ext>
                </a:extLst>
              </a:tr>
              <a:tr h="156305">
                <a:tc>
                  <a:txBody>
                    <a:bodyPr/>
                    <a:lstStyle/>
                    <a:p>
                      <a:pPr algn="l" fontAlgn="b"/>
                      <a:r>
                        <a:rPr lang="en-US" sz="1000" u="none" strike="noStrike" dirty="0">
                          <a:effectLst/>
                          <a:latin typeface="+mn-lt"/>
                        </a:rPr>
                        <a:t>    Sewer Line Rehab (Phases </a:t>
                      </a:r>
                      <a:r>
                        <a:rPr lang="en-US" sz="1000" u="none" strike="noStrike" dirty="0" smtClean="0">
                          <a:effectLst/>
                          <a:latin typeface="+mn-lt"/>
                        </a:rPr>
                        <a:t>4&amp;5)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sng" strike="noStrike">
                          <a:effectLst/>
                          <a:latin typeface="+mn-lt"/>
                        </a:rPr>
                        <a:t> $               -   </a:t>
                      </a:r>
                      <a:endParaRPr lang="en-US" sz="1000" b="0" i="0" u="sng" strike="noStrike">
                        <a:solidFill>
                          <a:srgbClr val="000000"/>
                        </a:solidFill>
                        <a:effectLst/>
                        <a:latin typeface="+mn-lt"/>
                      </a:endParaRPr>
                    </a:p>
                  </a:txBody>
                  <a:tcPr marL="5042" marR="5042" marT="5042" marB="0" anchor="b"/>
                </a:tc>
                <a:tc>
                  <a:txBody>
                    <a:bodyPr/>
                    <a:lstStyle/>
                    <a:p>
                      <a:pPr algn="r" fontAlgn="b"/>
                      <a:r>
                        <a:rPr lang="en-US" sz="1000" u="sng" strike="noStrike" dirty="0">
                          <a:effectLst/>
                          <a:latin typeface="+mn-lt"/>
                        </a:rPr>
                        <a:t> $  </a:t>
                      </a:r>
                      <a:r>
                        <a:rPr lang="en-US" sz="1000" u="sng" strike="noStrike" dirty="0" smtClean="0">
                          <a:effectLst/>
                          <a:latin typeface="+mn-lt"/>
                        </a:rPr>
                        <a:t>                </a:t>
                      </a:r>
                      <a:r>
                        <a:rPr lang="en-US" sz="1000" u="sng" strike="noStrike" dirty="0">
                          <a:effectLst/>
                          <a:latin typeface="+mn-lt"/>
                        </a:rPr>
                        <a:t>-   </a:t>
                      </a:r>
                      <a:endParaRPr lang="en-US" sz="1000" b="0" i="0" u="sng" strike="noStrike" dirty="0">
                        <a:solidFill>
                          <a:srgbClr val="000000"/>
                        </a:solidFill>
                        <a:effectLst/>
                        <a:latin typeface="+mn-lt"/>
                      </a:endParaRPr>
                    </a:p>
                  </a:txBody>
                  <a:tcPr marL="5042" marR="5042" marT="5042" marB="0" anchor="b"/>
                </a:tc>
                <a:tc>
                  <a:txBody>
                    <a:bodyPr/>
                    <a:lstStyle/>
                    <a:p>
                      <a:pPr algn="r" fontAlgn="b"/>
                      <a:r>
                        <a:rPr lang="en-US" sz="1000" u="sng" strike="noStrike" dirty="0">
                          <a:effectLst/>
                          <a:latin typeface="+mn-lt"/>
                        </a:rPr>
                        <a:t> $    </a:t>
                      </a:r>
                      <a:r>
                        <a:rPr lang="en-US" sz="1000" u="sng" strike="noStrike" dirty="0" smtClean="0">
                          <a:effectLst/>
                          <a:latin typeface="+mn-lt"/>
                        </a:rPr>
                        <a:t>              </a:t>
                      </a:r>
                      <a:r>
                        <a:rPr lang="en-US" sz="1000" u="sng" strike="noStrike" dirty="0">
                          <a:effectLst/>
                          <a:latin typeface="+mn-lt"/>
                        </a:rPr>
                        <a:t>-   </a:t>
                      </a:r>
                      <a:endParaRPr lang="en-US" sz="1000" b="0" i="0" u="sng" strike="noStrike" dirty="0">
                        <a:solidFill>
                          <a:srgbClr val="000000"/>
                        </a:solidFill>
                        <a:effectLst/>
                        <a:latin typeface="+mn-lt"/>
                      </a:endParaRPr>
                    </a:p>
                  </a:txBody>
                  <a:tcPr marL="5042" marR="5042" marT="5042" marB="0" anchor="b"/>
                </a:tc>
                <a:tc>
                  <a:txBody>
                    <a:bodyPr/>
                    <a:lstStyle/>
                    <a:p>
                      <a:pPr algn="r" fontAlgn="b"/>
                      <a:r>
                        <a:rPr lang="en-US" sz="1000" u="sng" strike="noStrike" dirty="0">
                          <a:effectLst/>
                          <a:latin typeface="+mn-lt"/>
                        </a:rPr>
                        <a:t> $  </a:t>
                      </a:r>
                      <a:r>
                        <a:rPr lang="en-US" sz="1000" u="sng" strike="noStrike" dirty="0" smtClean="0">
                          <a:effectLst/>
                          <a:latin typeface="+mn-lt"/>
                        </a:rPr>
                        <a:t>                </a:t>
                      </a:r>
                      <a:r>
                        <a:rPr lang="en-US" sz="1000" u="sng" strike="noStrike" dirty="0">
                          <a:effectLst/>
                          <a:latin typeface="+mn-lt"/>
                        </a:rPr>
                        <a:t>-   </a:t>
                      </a:r>
                      <a:endParaRPr lang="en-US" sz="1000" b="0" i="0" u="sng" strike="noStrike" dirty="0">
                        <a:solidFill>
                          <a:srgbClr val="000000"/>
                        </a:solidFill>
                        <a:effectLst/>
                        <a:latin typeface="+mn-lt"/>
                      </a:endParaRPr>
                    </a:p>
                  </a:txBody>
                  <a:tcPr marL="5042" marR="5042" marT="5042" marB="0" anchor="b"/>
                </a:tc>
                <a:tc>
                  <a:txBody>
                    <a:bodyPr/>
                    <a:lstStyle/>
                    <a:p>
                      <a:pPr algn="r" fontAlgn="b"/>
                      <a:r>
                        <a:rPr lang="en-US" sz="1000" u="sng" strike="noStrike" dirty="0">
                          <a:effectLst/>
                          <a:latin typeface="+mn-lt"/>
                        </a:rPr>
                        <a:t> $       </a:t>
                      </a:r>
                      <a:r>
                        <a:rPr lang="en-US" sz="1000" u="sng" strike="noStrike" dirty="0" smtClean="0">
                          <a:effectLst/>
                          <a:latin typeface="+mn-lt"/>
                        </a:rPr>
                        <a:t>           </a:t>
                      </a:r>
                      <a:r>
                        <a:rPr lang="en-US" sz="1000" u="sng" strike="noStrike" dirty="0">
                          <a:effectLst/>
                          <a:latin typeface="+mn-lt"/>
                        </a:rPr>
                        <a:t>-   </a:t>
                      </a:r>
                      <a:endParaRPr lang="en-US" sz="1000" b="0" i="0" u="sng" strike="noStrike" dirty="0">
                        <a:solidFill>
                          <a:srgbClr val="000000"/>
                        </a:solidFill>
                        <a:effectLst/>
                        <a:latin typeface="+mn-lt"/>
                      </a:endParaRPr>
                    </a:p>
                  </a:txBody>
                  <a:tcPr marL="5042" marR="5042" marT="5042" marB="0" anchor="b"/>
                </a:tc>
                <a:tc>
                  <a:txBody>
                    <a:bodyPr/>
                    <a:lstStyle/>
                    <a:p>
                      <a:pPr algn="r" fontAlgn="b"/>
                      <a:r>
                        <a:rPr lang="en-US" sz="1000" u="sng" strike="noStrike" dirty="0">
                          <a:effectLst/>
                          <a:latin typeface="+mn-lt"/>
                        </a:rPr>
                        <a:t> $  </a:t>
                      </a:r>
                      <a:r>
                        <a:rPr lang="en-US" sz="1000" u="sng" strike="noStrike" dirty="0" smtClean="0">
                          <a:effectLst/>
                          <a:latin typeface="+mn-lt"/>
                        </a:rPr>
                        <a:t>                </a:t>
                      </a:r>
                      <a:r>
                        <a:rPr lang="en-US" sz="1000" u="sng" strike="noStrike" dirty="0">
                          <a:effectLst/>
                          <a:latin typeface="+mn-lt"/>
                        </a:rPr>
                        <a:t>-   </a:t>
                      </a:r>
                      <a:endParaRPr lang="en-US" sz="1000" b="0" i="0" u="sng" strike="noStrike" dirty="0">
                        <a:solidFill>
                          <a:srgbClr val="000000"/>
                        </a:solidFill>
                        <a:effectLst/>
                        <a:latin typeface="+mn-lt"/>
                      </a:endParaRPr>
                    </a:p>
                  </a:txBody>
                  <a:tcPr marL="5042" marR="5042" marT="5042" marB="0" anchor="b"/>
                </a:tc>
                <a:tc>
                  <a:txBody>
                    <a:bodyPr/>
                    <a:lstStyle/>
                    <a:p>
                      <a:pPr algn="r" fontAlgn="b"/>
                      <a:r>
                        <a:rPr lang="en-US" sz="1000" u="sng" strike="noStrike" dirty="0">
                          <a:effectLst/>
                          <a:latin typeface="+mn-lt"/>
                        </a:rPr>
                        <a:t> $ </a:t>
                      </a:r>
                      <a:r>
                        <a:rPr lang="en-US" sz="1000" u="sng" strike="noStrike" dirty="0" smtClean="0">
                          <a:effectLst/>
                          <a:latin typeface="+mn-lt"/>
                        </a:rPr>
                        <a:t>                 </a:t>
                      </a:r>
                      <a:r>
                        <a:rPr lang="en-US" sz="1000" u="sng" strike="noStrike" dirty="0">
                          <a:effectLst/>
                          <a:latin typeface="+mn-lt"/>
                        </a:rPr>
                        <a:t>-   </a:t>
                      </a:r>
                      <a:endParaRPr lang="en-US" sz="1000" b="0" i="0" u="sng" strike="noStrike" dirty="0">
                        <a:solidFill>
                          <a:srgbClr val="000000"/>
                        </a:solidFill>
                        <a:effectLst/>
                        <a:latin typeface="+mn-lt"/>
                      </a:endParaRPr>
                    </a:p>
                  </a:txBody>
                  <a:tcPr marL="5042" marR="5042" marT="5042" marB="0" anchor="b"/>
                </a:tc>
                <a:extLst>
                  <a:ext uri="{0D108BD9-81ED-4DB2-BD59-A6C34878D82A}">
                    <a16:rowId xmlns:a16="http://schemas.microsoft.com/office/drawing/2014/main" val="4124993013"/>
                  </a:ext>
                </a:extLst>
              </a:tr>
              <a:tr h="141179">
                <a:tc>
                  <a:txBody>
                    <a:bodyPr/>
                    <a:lstStyle/>
                    <a:p>
                      <a:pPr algn="l" fontAlgn="b"/>
                      <a:r>
                        <a:rPr lang="en-US" sz="1000" u="none" strike="noStrike">
                          <a:effectLst/>
                          <a:latin typeface="+mn-lt"/>
                        </a:rPr>
                        <a:t>Total Operating Expenses</a:t>
                      </a:r>
                      <a:endParaRPr lang="en-US" sz="1000" b="1"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395,180 </a:t>
                      </a:r>
                      <a:endParaRPr lang="en-US" sz="1000" b="1"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454,736 </a:t>
                      </a:r>
                      <a:endParaRPr lang="en-US" sz="1000" b="1"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496,406 </a:t>
                      </a:r>
                      <a:endParaRPr lang="en-US" sz="1000" b="1" i="0" u="none" strike="noStrike">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521,923 </a:t>
                      </a:r>
                      <a:endParaRPr lang="en-US" sz="1000" b="1"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510,325 </a:t>
                      </a:r>
                      <a:endParaRPr lang="en-US" sz="1000" b="1"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504,783 </a:t>
                      </a:r>
                      <a:endParaRPr lang="en-US" sz="1000" b="1"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560,914 </a:t>
                      </a:r>
                      <a:endParaRPr lang="en-US" sz="1000" b="1" i="0" u="none" strike="noStrike" dirty="0">
                        <a:solidFill>
                          <a:srgbClr val="000000"/>
                        </a:solidFill>
                        <a:effectLst/>
                        <a:latin typeface="+mn-lt"/>
                      </a:endParaRPr>
                    </a:p>
                  </a:txBody>
                  <a:tcPr marL="5042" marR="5042" marT="5042" marB="0" anchor="b"/>
                </a:tc>
                <a:extLst>
                  <a:ext uri="{0D108BD9-81ED-4DB2-BD59-A6C34878D82A}">
                    <a16:rowId xmlns:a16="http://schemas.microsoft.com/office/drawing/2014/main" val="879939188"/>
                  </a:ext>
                </a:extLst>
              </a:tr>
              <a:tr h="141179">
                <a:tc>
                  <a:txBody>
                    <a:bodyPr/>
                    <a:lstStyle/>
                    <a:p>
                      <a:pPr algn="l" fontAlgn="b"/>
                      <a:r>
                        <a:rPr lang="en-US" sz="1000" u="none" strike="noStrike">
                          <a:effectLst/>
                          <a:latin typeface="+mn-lt"/>
                        </a:rPr>
                        <a:t>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a:t>
                      </a:r>
                      <a:endParaRPr lang="en-US" sz="1000" b="0" i="0" u="none" strike="noStrike">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a:t>
                      </a:r>
                      <a:endParaRPr lang="en-US" sz="1000" b="0" i="0" u="none" strike="noStrike" dirty="0">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a:t>
                      </a:r>
                      <a:endParaRPr lang="en-US" sz="1000" b="0" i="0" u="none" strike="noStrike">
                        <a:solidFill>
                          <a:srgbClr val="000000"/>
                        </a:solidFill>
                        <a:effectLst/>
                        <a:latin typeface="+mn-lt"/>
                      </a:endParaRPr>
                    </a:p>
                  </a:txBody>
                  <a:tcPr marL="5042" marR="5042" marT="5042" marB="0" anchor="b"/>
                </a:tc>
                <a:extLst>
                  <a:ext uri="{0D108BD9-81ED-4DB2-BD59-A6C34878D82A}">
                    <a16:rowId xmlns:a16="http://schemas.microsoft.com/office/drawing/2014/main" val="3874005427"/>
                  </a:ext>
                </a:extLst>
              </a:tr>
              <a:tr h="226895">
                <a:tc>
                  <a:txBody>
                    <a:bodyPr/>
                    <a:lstStyle/>
                    <a:p>
                      <a:pPr algn="l" fontAlgn="b"/>
                      <a:r>
                        <a:rPr lang="en-US" sz="1000" u="none" strike="noStrike" dirty="0">
                          <a:effectLst/>
                          <a:latin typeface="+mn-lt"/>
                        </a:rPr>
                        <a:t>Net / Revenue </a:t>
                      </a:r>
                      <a:r>
                        <a:rPr lang="en-US" sz="1000" u="none" strike="noStrike" dirty="0" smtClean="0">
                          <a:effectLst/>
                          <a:latin typeface="+mn-lt"/>
                        </a:rPr>
                        <a:t>Available </a:t>
                      </a:r>
                      <a:endParaRPr lang="en-US" sz="1000" b="1" i="0" u="none" strike="noStrike" dirty="0">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100 </a:t>
                      </a:r>
                      <a:endParaRPr lang="en-US" sz="1000" b="1"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(47,856)</a:t>
                      </a:r>
                      <a:endParaRPr lang="en-US" sz="1000" b="1"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      (93,726)</a:t>
                      </a:r>
                      <a:endParaRPr lang="en-US" sz="1000" b="1" i="0" u="none" strike="noStrike">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(119,243)</a:t>
                      </a:r>
                      <a:endParaRPr lang="en-US" sz="1000" b="1"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(107,645)</a:t>
                      </a:r>
                      <a:endParaRPr lang="en-US" sz="1000" b="1"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(102,103)</a:t>
                      </a:r>
                      <a:endParaRPr lang="en-US" sz="1000" b="1"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 $    (158,234)</a:t>
                      </a:r>
                      <a:endParaRPr lang="en-US" sz="1000" b="1" i="0" u="none" strike="noStrike" dirty="0">
                        <a:solidFill>
                          <a:srgbClr val="000000"/>
                        </a:solidFill>
                        <a:effectLst/>
                        <a:latin typeface="+mn-lt"/>
                      </a:endParaRPr>
                    </a:p>
                  </a:txBody>
                  <a:tcPr marL="5042" marR="5042" marT="5042" marB="0" anchor="b"/>
                </a:tc>
                <a:extLst>
                  <a:ext uri="{0D108BD9-81ED-4DB2-BD59-A6C34878D82A}">
                    <a16:rowId xmlns:a16="http://schemas.microsoft.com/office/drawing/2014/main" val="2410555160"/>
                  </a:ext>
                </a:extLst>
              </a:tr>
              <a:tr h="141179">
                <a:tc>
                  <a:txBody>
                    <a:bodyPr/>
                    <a:lstStyle/>
                    <a:p>
                      <a:pPr algn="l" fontAlgn="b"/>
                      <a:r>
                        <a:rPr lang="en-US" sz="1000" u="none" strike="noStrike">
                          <a:effectLst/>
                          <a:latin typeface="+mn-lt"/>
                        </a:rPr>
                        <a:t>% Increase Needed in Revenue</a:t>
                      </a:r>
                      <a:endParaRPr lang="en-US" sz="1000" b="1"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 </a:t>
                      </a:r>
                      <a:endParaRPr lang="en-US" sz="1000" b="1"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12.1%</a:t>
                      </a:r>
                      <a:endParaRPr lang="en-US" sz="1000" b="1" i="0" u="none" strike="noStrike">
                        <a:solidFill>
                          <a:srgbClr val="000000"/>
                        </a:solidFill>
                        <a:effectLst/>
                        <a:latin typeface="+mn-lt"/>
                      </a:endParaRPr>
                    </a:p>
                  </a:txBody>
                  <a:tcPr marL="5042" marR="5042" marT="5042" marB="0" anchor="b"/>
                </a:tc>
                <a:tc>
                  <a:txBody>
                    <a:bodyPr/>
                    <a:lstStyle/>
                    <a:p>
                      <a:pPr algn="r" fontAlgn="b"/>
                      <a:r>
                        <a:rPr lang="en-US" sz="1000" u="none" strike="noStrike">
                          <a:effectLst/>
                          <a:latin typeface="+mn-lt"/>
                        </a:rPr>
                        <a:t>23.7%</a:t>
                      </a:r>
                      <a:endParaRPr lang="en-US" sz="1000" b="1" i="0" u="none" strike="noStrike">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30.2%</a:t>
                      </a:r>
                      <a:endParaRPr lang="en-US" sz="1000" b="1"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27.2%</a:t>
                      </a:r>
                      <a:endParaRPr lang="en-US" sz="1000" b="1"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25.8%</a:t>
                      </a:r>
                      <a:endParaRPr lang="en-US" sz="1000" b="1" i="0" u="none" strike="noStrike" dirty="0">
                        <a:solidFill>
                          <a:srgbClr val="000000"/>
                        </a:solidFill>
                        <a:effectLst/>
                        <a:latin typeface="+mn-lt"/>
                      </a:endParaRPr>
                    </a:p>
                  </a:txBody>
                  <a:tcPr marL="5042" marR="5042" marT="5042" marB="0" anchor="b"/>
                </a:tc>
                <a:tc>
                  <a:txBody>
                    <a:bodyPr/>
                    <a:lstStyle/>
                    <a:p>
                      <a:pPr algn="r" fontAlgn="b"/>
                      <a:r>
                        <a:rPr lang="en-US" sz="1000" u="none" strike="noStrike" dirty="0">
                          <a:effectLst/>
                          <a:latin typeface="+mn-lt"/>
                        </a:rPr>
                        <a:t>40.0%</a:t>
                      </a:r>
                      <a:endParaRPr lang="en-US" sz="1000" b="1" i="0" u="none" strike="noStrike" dirty="0">
                        <a:solidFill>
                          <a:srgbClr val="000000"/>
                        </a:solidFill>
                        <a:effectLst/>
                        <a:latin typeface="+mn-lt"/>
                      </a:endParaRPr>
                    </a:p>
                  </a:txBody>
                  <a:tcPr marL="5042" marR="5042" marT="5042" marB="0" anchor="b"/>
                </a:tc>
                <a:extLst>
                  <a:ext uri="{0D108BD9-81ED-4DB2-BD59-A6C34878D82A}">
                    <a16:rowId xmlns:a16="http://schemas.microsoft.com/office/drawing/2014/main" val="2702325484"/>
                  </a:ext>
                </a:extLst>
              </a:tr>
            </a:tbl>
          </a:graphicData>
        </a:graphic>
      </p:graphicFrame>
    </p:spTree>
    <p:extLst>
      <p:ext uri="{BB962C8B-B14F-4D97-AF65-F5344CB8AC3E}">
        <p14:creationId xmlns:p14="http://schemas.microsoft.com/office/powerpoint/2010/main" val="1111112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Options Considered</a:t>
            </a:r>
            <a:endParaRPr lang="en-US" dirty="0"/>
          </a:p>
        </p:txBody>
      </p:sp>
      <p:sp>
        <p:nvSpPr>
          <p:cNvPr id="4" name="Content Placeholder 3"/>
          <p:cNvSpPr>
            <a:spLocks noGrp="1"/>
          </p:cNvSpPr>
          <p:nvPr>
            <p:ph idx="1"/>
          </p:nvPr>
        </p:nvSpPr>
        <p:spPr/>
        <p:txBody>
          <a:bodyPr>
            <a:normAutofit/>
          </a:bodyPr>
          <a:lstStyle/>
          <a:p>
            <a:pPr lvl="1"/>
            <a:r>
              <a:rPr lang="en-US" sz="2800" b="1" dirty="0" smtClean="0"/>
              <a:t>PCSA Board Considered Five (5) Options for Setting Rates:</a:t>
            </a:r>
          </a:p>
          <a:p>
            <a:pPr lvl="1"/>
            <a:r>
              <a:rPr lang="en-US" sz="2800" b="1" dirty="0" smtClean="0"/>
              <a:t> </a:t>
            </a:r>
            <a:r>
              <a:rPr lang="en-US" sz="2800" b="1" i="1" dirty="0" smtClean="0"/>
              <a:t> </a:t>
            </a:r>
            <a:endParaRPr lang="en-US" sz="2800" b="1" i="1" dirty="0"/>
          </a:p>
          <a:p>
            <a:pPr marL="1143000" lvl="2" indent="-457200">
              <a:buFont typeface="Arial" panose="020B0604020202020204" pitchFamily="34" charset="0"/>
              <a:buChar char="•"/>
            </a:pPr>
            <a:r>
              <a:rPr lang="en-US" sz="2400" i="1" dirty="0" smtClean="0"/>
              <a:t>Considered various base charges</a:t>
            </a:r>
          </a:p>
          <a:p>
            <a:pPr marL="1143000" lvl="2" indent="-457200">
              <a:buFont typeface="Arial" panose="020B0604020202020204" pitchFamily="34" charset="0"/>
              <a:buChar char="•"/>
            </a:pPr>
            <a:r>
              <a:rPr lang="en-US" sz="2400" i="1" dirty="0" smtClean="0"/>
              <a:t>Evaluated 0 gallons – 3,000 gallons in the base charge</a:t>
            </a:r>
          </a:p>
          <a:p>
            <a:pPr marL="1143000" lvl="2" indent="-457200">
              <a:buFont typeface="Arial" panose="020B0604020202020204" pitchFamily="34" charset="0"/>
              <a:buChar char="•"/>
            </a:pPr>
            <a:r>
              <a:rPr lang="en-US" sz="2400" i="1" dirty="0" smtClean="0"/>
              <a:t>Evaluated various rates for usage in excess of the minimum</a:t>
            </a:r>
          </a:p>
          <a:p>
            <a:pPr lvl="1"/>
            <a:endParaRPr lang="en-US" sz="2700" i="1" dirty="0" smtClean="0"/>
          </a:p>
          <a:p>
            <a:pPr lvl="2"/>
            <a:endParaRPr lang="en-US" sz="2400" i="1" dirty="0" smtClean="0"/>
          </a:p>
          <a:p>
            <a:pPr marL="1143000" lvl="2" indent="-457200">
              <a:buFont typeface="Arial" panose="020B0604020202020204" pitchFamily="34" charset="0"/>
              <a:buChar char="•"/>
            </a:pPr>
            <a:endParaRPr lang="en-US" sz="2400" i="1" dirty="0" smtClean="0"/>
          </a:p>
          <a:p>
            <a:endParaRPr lang="en-US" dirty="0"/>
          </a:p>
        </p:txBody>
      </p:sp>
    </p:spTree>
    <p:extLst>
      <p:ext uri="{BB962C8B-B14F-4D97-AF65-F5344CB8AC3E}">
        <p14:creationId xmlns:p14="http://schemas.microsoft.com/office/powerpoint/2010/main" val="251411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Recommended Residential  Rates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9229401"/>
              </p:ext>
            </p:extLst>
          </p:nvPr>
        </p:nvGraphicFramePr>
        <p:xfrm>
          <a:off x="1482016" y="2252947"/>
          <a:ext cx="6550122" cy="966551"/>
        </p:xfrm>
        <a:graphic>
          <a:graphicData uri="http://schemas.openxmlformats.org/drawingml/2006/table">
            <a:tbl>
              <a:tblPr>
                <a:tableStyleId>{5C22544A-7EE6-4342-B048-85BDC9FD1C3A}</a:tableStyleId>
              </a:tblPr>
              <a:tblGrid>
                <a:gridCol w="3240738">
                  <a:extLst>
                    <a:ext uri="{9D8B030D-6E8A-4147-A177-3AD203B41FA5}">
                      <a16:colId xmlns:a16="http://schemas.microsoft.com/office/drawing/2014/main" val="71854525"/>
                    </a:ext>
                  </a:extLst>
                </a:gridCol>
                <a:gridCol w="1654692">
                  <a:extLst>
                    <a:ext uri="{9D8B030D-6E8A-4147-A177-3AD203B41FA5}">
                      <a16:colId xmlns:a16="http://schemas.microsoft.com/office/drawing/2014/main" val="3885525960"/>
                    </a:ext>
                  </a:extLst>
                </a:gridCol>
                <a:gridCol w="1654692">
                  <a:extLst>
                    <a:ext uri="{9D8B030D-6E8A-4147-A177-3AD203B41FA5}">
                      <a16:colId xmlns:a16="http://schemas.microsoft.com/office/drawing/2014/main" val="1004511150"/>
                    </a:ext>
                  </a:extLst>
                </a:gridCol>
              </a:tblGrid>
              <a:tr h="0">
                <a:tc>
                  <a:txBody>
                    <a:bodyPr/>
                    <a:lstStyle/>
                    <a:p>
                      <a:pPr algn="ctr" fontAlgn="ctr"/>
                      <a:endParaRPr lang="en-US" sz="1200" b="1" i="0" u="none" strike="noStrike" dirty="0">
                        <a:solidFill>
                          <a:schemeClr val="bg1"/>
                        </a:solidFill>
                        <a:effectLst/>
                        <a:latin typeface="+mn-lt"/>
                      </a:endParaRPr>
                    </a:p>
                  </a:txBody>
                  <a:tcPr marL="3677" marR="3677" marT="36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2131"/>
                    </a:solidFill>
                  </a:tcPr>
                </a:tc>
                <a:tc>
                  <a:txBody>
                    <a:bodyPr/>
                    <a:lstStyle/>
                    <a:p>
                      <a:pPr algn="ctr" fontAlgn="ctr"/>
                      <a:r>
                        <a:rPr lang="en-US" sz="1200" b="1" u="none" strike="noStrike" dirty="0">
                          <a:solidFill>
                            <a:schemeClr val="bg1"/>
                          </a:solidFill>
                          <a:effectLst/>
                          <a:latin typeface="+mn-lt"/>
                        </a:rPr>
                        <a:t>Current Rates</a:t>
                      </a:r>
                      <a:endParaRPr lang="en-US" sz="1200" b="1" i="0" u="none" strike="noStrike" dirty="0">
                        <a:solidFill>
                          <a:schemeClr val="bg1"/>
                        </a:solidFill>
                        <a:effectLst/>
                        <a:latin typeface="+mn-lt"/>
                      </a:endParaRPr>
                    </a:p>
                  </a:txBody>
                  <a:tcPr marL="3677" marR="3677" marT="36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2131"/>
                    </a:solidFill>
                  </a:tcPr>
                </a:tc>
                <a:tc>
                  <a:txBody>
                    <a:bodyPr/>
                    <a:lstStyle/>
                    <a:p>
                      <a:pPr algn="ctr" fontAlgn="ctr"/>
                      <a:r>
                        <a:rPr lang="en-US" sz="1200" b="1" u="none" strike="noStrike" dirty="0" smtClean="0">
                          <a:solidFill>
                            <a:schemeClr val="bg1"/>
                          </a:solidFill>
                          <a:effectLst/>
                          <a:latin typeface="+mn-lt"/>
                        </a:rPr>
                        <a:t>Recommended Rate </a:t>
                      </a:r>
                      <a:endParaRPr lang="en-US" sz="1200" b="1" i="0" u="none" strike="noStrike" dirty="0">
                        <a:solidFill>
                          <a:schemeClr val="bg1"/>
                        </a:solidFill>
                        <a:effectLst/>
                        <a:latin typeface="+mn-lt"/>
                      </a:endParaRPr>
                    </a:p>
                  </a:txBody>
                  <a:tcPr marL="3677" marR="3677" marT="36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2131"/>
                    </a:solidFill>
                  </a:tcPr>
                </a:tc>
                <a:extLst>
                  <a:ext uri="{0D108BD9-81ED-4DB2-BD59-A6C34878D82A}">
                    <a16:rowId xmlns:a16="http://schemas.microsoft.com/office/drawing/2014/main" val="2795498179"/>
                  </a:ext>
                </a:extLst>
              </a:tr>
              <a:tr h="0">
                <a:tc gridSpan="3">
                  <a:txBody>
                    <a:bodyPr/>
                    <a:lstStyle/>
                    <a:p>
                      <a:pPr algn="ctr" fontAlgn="b"/>
                      <a:endParaRPr lang="en-US" sz="1200" b="1"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9836407"/>
                  </a:ext>
                </a:extLst>
              </a:tr>
              <a:tr h="220323">
                <a:tc>
                  <a:txBody>
                    <a:bodyPr/>
                    <a:lstStyle/>
                    <a:p>
                      <a:pPr algn="ctr" fontAlgn="b"/>
                      <a:r>
                        <a:rPr lang="en-US" sz="1200" u="none" strike="noStrike" dirty="0">
                          <a:effectLst/>
                          <a:latin typeface="+mn-lt"/>
                        </a:rPr>
                        <a:t>Base </a:t>
                      </a:r>
                      <a:r>
                        <a:rPr lang="en-US" sz="1200" u="none" strike="noStrike" dirty="0" smtClean="0">
                          <a:effectLst/>
                          <a:latin typeface="+mn-lt"/>
                        </a:rPr>
                        <a:t>Rate (per month)</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effectLst/>
                          <a:latin typeface="+mn-lt"/>
                        </a:rPr>
                        <a:t> $             23.00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effectLst/>
                          <a:latin typeface="+mn-lt"/>
                        </a:rPr>
                        <a:t> $             24.00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4708602"/>
                  </a:ext>
                </a:extLst>
              </a:tr>
              <a:tr h="0">
                <a:tc>
                  <a:txBody>
                    <a:bodyPr/>
                    <a:lstStyle/>
                    <a:p>
                      <a:pPr algn="ctr" fontAlgn="b"/>
                      <a:r>
                        <a:rPr lang="en-US" sz="1200" u="none" strike="noStrike" dirty="0">
                          <a:effectLst/>
                          <a:latin typeface="+mn-lt"/>
                        </a:rPr>
                        <a:t>Consumption </a:t>
                      </a:r>
                      <a:r>
                        <a:rPr lang="en-US" sz="1200" u="none" strike="noStrike" dirty="0" smtClean="0">
                          <a:effectLst/>
                          <a:latin typeface="+mn-lt"/>
                        </a:rPr>
                        <a:t>Charge ($ per 1,000 gallons)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effectLst/>
                          <a:latin typeface="+mn-lt"/>
                        </a:rPr>
                        <a:t> N/A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effectLst/>
                          <a:latin typeface="+mn-lt"/>
                        </a:rPr>
                        <a:t> $               1.25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3214585"/>
                  </a:ext>
                </a:extLst>
              </a:tr>
              <a:tr h="0">
                <a:tc>
                  <a:txBody>
                    <a:bodyPr/>
                    <a:lstStyle/>
                    <a:p>
                      <a:pPr algn="ctr" fontAlgn="b"/>
                      <a:r>
                        <a:rPr lang="en-US" sz="1200" u="none" strike="noStrike">
                          <a:effectLst/>
                          <a:latin typeface="+mn-lt"/>
                        </a:rPr>
                        <a:t>Gallons in Minimum</a:t>
                      </a:r>
                      <a:endParaRPr lang="en-US" sz="1200" b="0" i="0" u="none" strike="noStrike">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effectLst/>
                          <a:latin typeface="+mn-lt"/>
                        </a:rPr>
                        <a:t> N/A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effectLst/>
                          <a:latin typeface="+mn-lt"/>
                        </a:rPr>
                        <a:t>                1,000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964251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7908715"/>
              </p:ext>
            </p:extLst>
          </p:nvPr>
        </p:nvGraphicFramePr>
        <p:xfrm>
          <a:off x="998805" y="3370418"/>
          <a:ext cx="7516544" cy="2362167"/>
        </p:xfrm>
        <a:graphic>
          <a:graphicData uri="http://schemas.openxmlformats.org/drawingml/2006/table">
            <a:tbl>
              <a:tblPr>
                <a:tableStyleId>{5C22544A-7EE6-4342-B048-85BDC9FD1C3A}</a:tableStyleId>
              </a:tblPr>
              <a:tblGrid>
                <a:gridCol w="1879136">
                  <a:extLst>
                    <a:ext uri="{9D8B030D-6E8A-4147-A177-3AD203B41FA5}">
                      <a16:colId xmlns:a16="http://schemas.microsoft.com/office/drawing/2014/main" val="3446620460"/>
                    </a:ext>
                  </a:extLst>
                </a:gridCol>
                <a:gridCol w="1816527">
                  <a:extLst>
                    <a:ext uri="{9D8B030D-6E8A-4147-A177-3AD203B41FA5}">
                      <a16:colId xmlns:a16="http://schemas.microsoft.com/office/drawing/2014/main" val="2615065466"/>
                    </a:ext>
                  </a:extLst>
                </a:gridCol>
                <a:gridCol w="1941745">
                  <a:extLst>
                    <a:ext uri="{9D8B030D-6E8A-4147-A177-3AD203B41FA5}">
                      <a16:colId xmlns:a16="http://schemas.microsoft.com/office/drawing/2014/main" val="3419582285"/>
                    </a:ext>
                  </a:extLst>
                </a:gridCol>
                <a:gridCol w="1879136">
                  <a:extLst>
                    <a:ext uri="{9D8B030D-6E8A-4147-A177-3AD203B41FA5}">
                      <a16:colId xmlns:a16="http://schemas.microsoft.com/office/drawing/2014/main" val="1666862443"/>
                    </a:ext>
                  </a:extLst>
                </a:gridCol>
              </a:tblGrid>
              <a:tr h="266667">
                <a:tc>
                  <a:txBody>
                    <a:bodyPr/>
                    <a:lstStyle/>
                    <a:p>
                      <a:pPr algn="ctr" fontAlgn="b"/>
                      <a:r>
                        <a:rPr lang="en-US" sz="1200" b="1" i="0" u="none" strike="noStrike" dirty="0" smtClean="0">
                          <a:solidFill>
                            <a:schemeClr val="bg1"/>
                          </a:solidFill>
                          <a:effectLst/>
                          <a:latin typeface="+mn-lt"/>
                        </a:rPr>
                        <a:t>Water Usage</a:t>
                      </a:r>
                      <a:endParaRPr lang="en-US" sz="1200" b="1" i="0" u="none" strike="noStrike" dirty="0">
                        <a:solidFill>
                          <a:schemeClr val="bg1"/>
                        </a:solidFill>
                        <a:effectLst/>
                        <a:latin typeface="+mn-lt"/>
                      </a:endParaRPr>
                    </a:p>
                  </a:txBody>
                  <a:tcPr marL="3677" marR="3677" marT="36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2131"/>
                    </a:solidFill>
                  </a:tcPr>
                </a:tc>
                <a:tc>
                  <a:txBody>
                    <a:bodyPr/>
                    <a:lstStyle/>
                    <a:p>
                      <a:pPr algn="ctr" fontAlgn="b"/>
                      <a:r>
                        <a:rPr lang="en-US" sz="1200" b="1" i="0" u="none" strike="noStrike" dirty="0" smtClean="0">
                          <a:solidFill>
                            <a:schemeClr val="bg1"/>
                          </a:solidFill>
                          <a:effectLst/>
                          <a:latin typeface="+mn-lt"/>
                        </a:rPr>
                        <a:t>Current Charge</a:t>
                      </a:r>
                      <a:endParaRPr lang="en-US" sz="1200" b="1" i="0" u="none" strike="noStrike" dirty="0">
                        <a:solidFill>
                          <a:schemeClr val="bg1"/>
                        </a:solidFill>
                        <a:effectLst/>
                        <a:latin typeface="+mn-lt"/>
                      </a:endParaRPr>
                    </a:p>
                  </a:txBody>
                  <a:tcPr marL="3677" marR="3677" marT="36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2131"/>
                    </a:solidFill>
                  </a:tcPr>
                </a:tc>
                <a:tc>
                  <a:txBody>
                    <a:bodyPr/>
                    <a:lstStyle/>
                    <a:p>
                      <a:pPr algn="ctr" fontAlgn="b"/>
                      <a:r>
                        <a:rPr lang="en-US" sz="1200" b="1" i="0" u="none" strike="noStrike" dirty="0" smtClean="0">
                          <a:solidFill>
                            <a:schemeClr val="bg1"/>
                          </a:solidFill>
                          <a:effectLst/>
                          <a:latin typeface="+mn-lt"/>
                        </a:rPr>
                        <a:t>Recommended Rate</a:t>
                      </a:r>
                      <a:endParaRPr lang="en-US" sz="1200" b="1" i="0" u="none" strike="noStrike" dirty="0">
                        <a:solidFill>
                          <a:schemeClr val="bg1"/>
                        </a:solidFill>
                        <a:effectLst/>
                        <a:latin typeface="+mn-lt"/>
                      </a:endParaRPr>
                    </a:p>
                  </a:txBody>
                  <a:tcPr marL="3677" marR="3677" marT="36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2131"/>
                    </a:solidFill>
                  </a:tcPr>
                </a:tc>
                <a:tc>
                  <a:txBody>
                    <a:bodyPr/>
                    <a:lstStyle/>
                    <a:p>
                      <a:pPr algn="ctr"/>
                      <a:r>
                        <a:rPr lang="en-US" sz="1200" b="1" baseline="0" dirty="0" smtClean="0">
                          <a:solidFill>
                            <a:schemeClr val="bg1"/>
                          </a:solidFill>
                        </a:rPr>
                        <a:t> Increase </a:t>
                      </a:r>
                      <a:endParaRPr lang="en-US" sz="1200" b="1" dirty="0">
                        <a:solidFill>
                          <a:schemeClr val="bg1"/>
                        </a:solidFil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2131"/>
                    </a:solidFill>
                  </a:tcPr>
                </a:tc>
                <a:extLst>
                  <a:ext uri="{0D108BD9-81ED-4DB2-BD59-A6C34878D82A}">
                    <a16:rowId xmlns:a16="http://schemas.microsoft.com/office/drawing/2014/main" val="2216760038"/>
                  </a:ext>
                </a:extLst>
              </a:tr>
              <a:tr h="0">
                <a:tc>
                  <a:txBody>
                    <a:bodyPr/>
                    <a:lstStyle/>
                    <a:p>
                      <a:pPr algn="r" defTabSz="114300" fontAlgn="b"/>
                      <a:r>
                        <a:rPr lang="en-US" sz="1200" u="none" strike="noStrike" dirty="0" smtClean="0">
                          <a:effectLst/>
                          <a:latin typeface="+mn-lt"/>
                        </a:rPr>
                        <a:t> up to 1,000</a:t>
                      </a:r>
                      <a:r>
                        <a:rPr lang="en-US" sz="1200" u="none" strike="noStrike" baseline="0" dirty="0" smtClean="0">
                          <a:effectLst/>
                          <a:latin typeface="+mn-lt"/>
                        </a:rPr>
                        <a:t> gallons</a:t>
                      </a:r>
                      <a:r>
                        <a:rPr lang="en-US" sz="1200" u="none" strike="noStrike" dirty="0" smtClean="0">
                          <a:effectLst/>
                          <a:latin typeface="+mn-lt"/>
                        </a:rPr>
                        <a:t> </a:t>
                      </a:r>
                      <a:endParaRPr lang="en-US" sz="1200" u="none" strike="noStrike" kern="1200" dirty="0">
                        <a:solidFill>
                          <a:schemeClr val="dk1"/>
                        </a:solidFill>
                        <a:effectLst/>
                        <a:latin typeface="+mn-lt"/>
                        <a:ea typeface="+mn-ea"/>
                        <a:cs typeface="+mn-cs"/>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rPr>
                        <a:t> $             23.00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rPr>
                        <a:t> $             24.00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685800" rtl="0" eaLnBrk="1" fontAlgn="b" latinLnBrk="0" hangingPunct="1"/>
                      <a:r>
                        <a:rPr lang="en-US" sz="1200" u="none" strike="noStrike" kern="1200" dirty="0">
                          <a:solidFill>
                            <a:schemeClr val="dk1"/>
                          </a:solidFill>
                          <a:effectLst/>
                          <a:latin typeface="+mn-lt"/>
                          <a:ea typeface="+mn-ea"/>
                          <a:cs typeface="+mn-cs"/>
                        </a:rPr>
                        <a:t> $               1.00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25523773"/>
                  </a:ext>
                </a:extLst>
              </a:tr>
              <a:tr h="0">
                <a:tc>
                  <a:txBody>
                    <a:bodyPr/>
                    <a:lstStyle/>
                    <a:p>
                      <a:pPr algn="r" defTabSz="688975" fontAlgn="b">
                        <a:tabLst>
                          <a:tab pos="1371600" algn="l"/>
                        </a:tabLst>
                      </a:pPr>
                      <a:r>
                        <a:rPr lang="en-US" sz="1200" u="none" strike="noStrike" dirty="0">
                          <a:effectLst/>
                          <a:latin typeface="+mn-lt"/>
                        </a:rPr>
                        <a:t>                             2,000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rPr>
                        <a:t> $             23.00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rPr>
                        <a:t> $             25.25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685800" rtl="0" eaLnBrk="1" fontAlgn="b" latinLnBrk="0" hangingPunct="1"/>
                      <a:r>
                        <a:rPr lang="en-US" sz="1200" u="none" strike="noStrike" kern="1200" dirty="0">
                          <a:solidFill>
                            <a:schemeClr val="dk1"/>
                          </a:solidFill>
                          <a:effectLst/>
                          <a:latin typeface="+mn-lt"/>
                          <a:ea typeface="+mn-ea"/>
                          <a:cs typeface="+mn-cs"/>
                        </a:rPr>
                        <a:t> $               2.25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93725071"/>
                  </a:ext>
                </a:extLst>
              </a:tr>
              <a:tr h="0">
                <a:tc>
                  <a:txBody>
                    <a:bodyPr/>
                    <a:lstStyle/>
                    <a:p>
                      <a:pPr algn="r" fontAlgn="b"/>
                      <a:r>
                        <a:rPr lang="en-US" sz="1200" u="none" strike="noStrike" dirty="0">
                          <a:effectLst/>
                          <a:latin typeface="+mn-lt"/>
                        </a:rPr>
                        <a:t>                             3,000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rPr>
                        <a:t> $             23.00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rPr>
                        <a:t> $             26.50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685800" rtl="0" eaLnBrk="1" fontAlgn="b" latinLnBrk="0" hangingPunct="1"/>
                      <a:r>
                        <a:rPr lang="en-US" sz="1200" u="none" strike="noStrike" kern="1200" dirty="0">
                          <a:solidFill>
                            <a:schemeClr val="dk1"/>
                          </a:solidFill>
                          <a:effectLst/>
                          <a:latin typeface="+mn-lt"/>
                          <a:ea typeface="+mn-ea"/>
                          <a:cs typeface="+mn-cs"/>
                        </a:rPr>
                        <a:t> $               3.50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19297274"/>
                  </a:ext>
                </a:extLst>
              </a:tr>
              <a:tr h="0">
                <a:tc>
                  <a:txBody>
                    <a:bodyPr/>
                    <a:lstStyle/>
                    <a:p>
                      <a:pPr algn="r" fontAlgn="b"/>
                      <a:r>
                        <a:rPr lang="en-US" sz="1200" u="none" strike="noStrike" dirty="0">
                          <a:effectLst/>
                          <a:latin typeface="+mn-lt"/>
                        </a:rPr>
                        <a:t>                             4,000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mn-lt"/>
                        </a:rPr>
                        <a:t> $             23.00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mn-lt"/>
                        </a:rPr>
                        <a:t> $             27.75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200" u="none" strike="noStrike" kern="1200" dirty="0">
                          <a:solidFill>
                            <a:schemeClr val="dk1"/>
                          </a:solidFill>
                          <a:effectLst/>
                          <a:latin typeface="+mn-lt"/>
                          <a:ea typeface="+mn-ea"/>
                          <a:cs typeface="+mn-cs"/>
                        </a:rPr>
                        <a:t> $               4.75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8007373"/>
                  </a:ext>
                </a:extLst>
              </a:tr>
              <a:tr h="0">
                <a:tc>
                  <a:txBody>
                    <a:bodyPr/>
                    <a:lstStyle/>
                    <a:p>
                      <a:pPr algn="r" fontAlgn="b"/>
                      <a:r>
                        <a:rPr lang="en-US" sz="1200" u="none" strike="noStrike" dirty="0">
                          <a:effectLst/>
                          <a:latin typeface="+mn-lt"/>
                        </a:rPr>
                        <a:t>                             5,000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mn-lt"/>
                        </a:rPr>
                        <a:t> $             23.00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mn-lt"/>
                        </a:rPr>
                        <a:t> $             29.00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200" u="none" strike="noStrike" kern="1200" dirty="0">
                          <a:solidFill>
                            <a:schemeClr val="dk1"/>
                          </a:solidFill>
                          <a:effectLst/>
                          <a:latin typeface="+mn-lt"/>
                          <a:ea typeface="+mn-ea"/>
                          <a:cs typeface="+mn-cs"/>
                        </a:rPr>
                        <a:t> $               6.00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3988119"/>
                  </a:ext>
                </a:extLst>
              </a:tr>
              <a:tr h="0">
                <a:tc>
                  <a:txBody>
                    <a:bodyPr/>
                    <a:lstStyle/>
                    <a:p>
                      <a:pPr algn="r" fontAlgn="b"/>
                      <a:r>
                        <a:rPr lang="en-US" sz="1200" u="none" strike="noStrike" dirty="0">
                          <a:effectLst/>
                          <a:latin typeface="+mn-lt"/>
                        </a:rPr>
                        <a:t>                             6,000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mn-lt"/>
                        </a:rPr>
                        <a:t> $             23.00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mn-lt"/>
                        </a:rPr>
                        <a:t> $             30.25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200" u="none" strike="noStrike" kern="1200" dirty="0">
                          <a:solidFill>
                            <a:schemeClr val="dk1"/>
                          </a:solidFill>
                          <a:effectLst/>
                          <a:latin typeface="+mn-lt"/>
                          <a:ea typeface="+mn-ea"/>
                          <a:cs typeface="+mn-cs"/>
                        </a:rPr>
                        <a:t> $               7.25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6922751"/>
                  </a:ext>
                </a:extLst>
              </a:tr>
              <a:tr h="0">
                <a:tc>
                  <a:txBody>
                    <a:bodyPr/>
                    <a:lstStyle/>
                    <a:p>
                      <a:pPr algn="r" fontAlgn="b"/>
                      <a:r>
                        <a:rPr lang="en-US" sz="1200" u="none" strike="noStrike" dirty="0">
                          <a:effectLst/>
                          <a:latin typeface="+mn-lt"/>
                        </a:rPr>
                        <a:t>                             7,000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mn-lt"/>
                        </a:rPr>
                        <a:t> $             23.00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mn-lt"/>
                        </a:rPr>
                        <a:t> $             31.50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200" u="none" strike="noStrike" kern="1200" dirty="0">
                          <a:solidFill>
                            <a:schemeClr val="dk1"/>
                          </a:solidFill>
                          <a:effectLst/>
                          <a:latin typeface="+mn-lt"/>
                          <a:ea typeface="+mn-ea"/>
                          <a:cs typeface="+mn-cs"/>
                        </a:rPr>
                        <a:t> $               8.50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3924377"/>
                  </a:ext>
                </a:extLst>
              </a:tr>
              <a:tr h="0">
                <a:tc>
                  <a:txBody>
                    <a:bodyPr/>
                    <a:lstStyle/>
                    <a:p>
                      <a:pPr algn="r" fontAlgn="b"/>
                      <a:r>
                        <a:rPr lang="en-US" sz="1200" u="none" strike="noStrike" dirty="0">
                          <a:effectLst/>
                          <a:latin typeface="+mn-lt"/>
                        </a:rPr>
                        <a:t>                             8,000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mn-lt"/>
                        </a:rPr>
                        <a:t> $             23.00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mn-lt"/>
                        </a:rPr>
                        <a:t> $             32.75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200" u="none" strike="noStrike" kern="1200" dirty="0">
                          <a:solidFill>
                            <a:schemeClr val="dk1"/>
                          </a:solidFill>
                          <a:effectLst/>
                          <a:latin typeface="+mn-lt"/>
                          <a:ea typeface="+mn-ea"/>
                          <a:cs typeface="+mn-cs"/>
                        </a:rPr>
                        <a:t> $               9.75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8951282"/>
                  </a:ext>
                </a:extLst>
              </a:tr>
              <a:tr h="0">
                <a:tc>
                  <a:txBody>
                    <a:bodyPr/>
                    <a:lstStyle/>
                    <a:p>
                      <a:pPr algn="r" fontAlgn="b"/>
                      <a:r>
                        <a:rPr lang="en-US" sz="1200" u="none" strike="noStrike" dirty="0">
                          <a:effectLst/>
                          <a:latin typeface="+mn-lt"/>
                        </a:rPr>
                        <a:t>                             9,000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mn-lt"/>
                        </a:rPr>
                        <a:t> $             23.00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mn-lt"/>
                        </a:rPr>
                        <a:t> $             34.00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200" u="none" strike="noStrike" kern="1200" dirty="0">
                          <a:solidFill>
                            <a:schemeClr val="dk1"/>
                          </a:solidFill>
                          <a:effectLst/>
                          <a:latin typeface="+mn-lt"/>
                          <a:ea typeface="+mn-ea"/>
                          <a:cs typeface="+mn-cs"/>
                        </a:rPr>
                        <a:t> $             11.00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4558581"/>
                  </a:ext>
                </a:extLst>
              </a:tr>
              <a:tr h="0">
                <a:tc>
                  <a:txBody>
                    <a:bodyPr/>
                    <a:lstStyle/>
                    <a:p>
                      <a:pPr algn="r" fontAlgn="b"/>
                      <a:r>
                        <a:rPr lang="en-US" sz="1200" u="none" strike="noStrike" dirty="0">
                          <a:effectLst/>
                          <a:latin typeface="+mn-lt"/>
                        </a:rPr>
                        <a:t>                           10,000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mn-lt"/>
                        </a:rPr>
                        <a:t> $             23.00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mn-lt"/>
                        </a:rPr>
                        <a:t> $             35.25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200" u="none" strike="noStrike" kern="1200" dirty="0">
                          <a:solidFill>
                            <a:schemeClr val="dk1"/>
                          </a:solidFill>
                          <a:effectLst/>
                          <a:latin typeface="+mn-lt"/>
                          <a:ea typeface="+mn-ea"/>
                          <a:cs typeface="+mn-cs"/>
                        </a:rPr>
                        <a:t> $             12.25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429677"/>
                  </a:ext>
                </a:extLst>
              </a:tr>
              <a:tr h="0">
                <a:tc>
                  <a:txBody>
                    <a:bodyPr/>
                    <a:lstStyle/>
                    <a:p>
                      <a:pPr algn="r" fontAlgn="b"/>
                      <a:r>
                        <a:rPr lang="en-US" sz="1200" u="none" strike="noStrike" dirty="0">
                          <a:effectLst/>
                          <a:latin typeface="+mn-lt"/>
                        </a:rPr>
                        <a:t>                           15,000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mn-lt"/>
                        </a:rPr>
                        <a:t> $             23.00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mn-lt"/>
                        </a:rPr>
                        <a:t> $             41.50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200" u="none" strike="noStrike" kern="1200" dirty="0">
                          <a:solidFill>
                            <a:schemeClr val="dk1"/>
                          </a:solidFill>
                          <a:effectLst/>
                          <a:latin typeface="+mn-lt"/>
                          <a:ea typeface="+mn-ea"/>
                          <a:cs typeface="+mn-cs"/>
                        </a:rPr>
                        <a:t> $             18.50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931321"/>
                  </a:ext>
                </a:extLst>
              </a:tr>
            </a:tbl>
          </a:graphicData>
        </a:graphic>
      </p:graphicFrame>
      <p:sp>
        <p:nvSpPr>
          <p:cNvPr id="7" name="TextBox 6"/>
          <p:cNvSpPr txBox="1"/>
          <p:nvPr/>
        </p:nvSpPr>
        <p:spPr>
          <a:xfrm>
            <a:off x="902970" y="5883505"/>
            <a:ext cx="7612379" cy="276999"/>
          </a:xfrm>
          <a:prstGeom prst="rect">
            <a:avLst/>
          </a:prstGeom>
          <a:noFill/>
        </p:spPr>
        <p:txBody>
          <a:bodyPr wrap="square" rtlCol="0">
            <a:spAutoFit/>
          </a:bodyPr>
          <a:lstStyle/>
          <a:p>
            <a:pPr algn="ctr"/>
            <a:r>
              <a:rPr lang="en-US" sz="1200" dirty="0" smtClean="0"/>
              <a:t>Note: Approximately 60% of the residential customers use 3,000 gallons of water, or less, per month. </a:t>
            </a:r>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val="180548171"/>
              </p:ext>
            </p:extLst>
          </p:nvPr>
        </p:nvGraphicFramePr>
        <p:xfrm>
          <a:off x="1482016" y="1470581"/>
          <a:ext cx="6550122" cy="593437"/>
        </p:xfrm>
        <a:graphic>
          <a:graphicData uri="http://schemas.openxmlformats.org/drawingml/2006/table">
            <a:tbl>
              <a:tblPr>
                <a:tableStyleId>{5C22544A-7EE6-4342-B048-85BDC9FD1C3A}</a:tableStyleId>
              </a:tblPr>
              <a:tblGrid>
                <a:gridCol w="3240738">
                  <a:extLst>
                    <a:ext uri="{9D8B030D-6E8A-4147-A177-3AD203B41FA5}">
                      <a16:colId xmlns:a16="http://schemas.microsoft.com/office/drawing/2014/main" val="1096267950"/>
                    </a:ext>
                  </a:extLst>
                </a:gridCol>
                <a:gridCol w="1654692">
                  <a:extLst>
                    <a:ext uri="{9D8B030D-6E8A-4147-A177-3AD203B41FA5}">
                      <a16:colId xmlns:a16="http://schemas.microsoft.com/office/drawing/2014/main" val="419359918"/>
                    </a:ext>
                  </a:extLst>
                </a:gridCol>
                <a:gridCol w="1654692">
                  <a:extLst>
                    <a:ext uri="{9D8B030D-6E8A-4147-A177-3AD203B41FA5}">
                      <a16:colId xmlns:a16="http://schemas.microsoft.com/office/drawing/2014/main" val="3984839974"/>
                    </a:ext>
                  </a:extLst>
                </a:gridCol>
              </a:tblGrid>
              <a:tr h="184130">
                <a:tc>
                  <a:txBody>
                    <a:bodyPr/>
                    <a:lstStyle/>
                    <a:p>
                      <a:pPr algn="ctr" fontAlgn="ctr"/>
                      <a:endParaRPr lang="en-US" sz="1200" b="1" i="0" u="none" strike="noStrike" dirty="0">
                        <a:solidFill>
                          <a:srgbClr val="000000"/>
                        </a:solidFill>
                        <a:effectLst/>
                        <a:latin typeface="+mn-lt"/>
                      </a:endParaRPr>
                    </a:p>
                  </a:txBody>
                  <a:tcPr marL="3677" marR="3677" marT="36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2131"/>
                    </a:solidFill>
                  </a:tcPr>
                </a:tc>
                <a:tc>
                  <a:txBody>
                    <a:bodyPr/>
                    <a:lstStyle/>
                    <a:p>
                      <a:pPr algn="ctr" fontAlgn="ctr"/>
                      <a:r>
                        <a:rPr lang="en-US" sz="1200" b="1" u="none" strike="noStrike" dirty="0">
                          <a:solidFill>
                            <a:schemeClr val="bg1"/>
                          </a:solidFill>
                          <a:effectLst/>
                          <a:latin typeface="+mn-lt"/>
                        </a:rPr>
                        <a:t>Current Rates</a:t>
                      </a:r>
                      <a:endParaRPr lang="en-US" sz="1200" b="1" i="0" u="none" strike="noStrike" dirty="0">
                        <a:solidFill>
                          <a:schemeClr val="bg1"/>
                        </a:solidFill>
                        <a:effectLst/>
                        <a:latin typeface="+mn-lt"/>
                      </a:endParaRPr>
                    </a:p>
                  </a:txBody>
                  <a:tcPr marL="3677" marR="3677" marT="36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2131"/>
                    </a:solidFill>
                  </a:tcPr>
                </a:tc>
                <a:tc>
                  <a:txBody>
                    <a:bodyPr/>
                    <a:lstStyle/>
                    <a:p>
                      <a:pPr algn="ctr" fontAlgn="ctr"/>
                      <a:r>
                        <a:rPr lang="en-US" sz="1200" b="1" u="none" strike="noStrike" dirty="0" smtClean="0">
                          <a:solidFill>
                            <a:schemeClr val="bg1"/>
                          </a:solidFill>
                          <a:effectLst/>
                          <a:latin typeface="+mn-lt"/>
                        </a:rPr>
                        <a:t>Recommended Rate </a:t>
                      </a:r>
                      <a:endParaRPr lang="en-US" sz="1200" b="1" i="0" u="none" strike="noStrike" dirty="0">
                        <a:solidFill>
                          <a:schemeClr val="bg1"/>
                        </a:solidFill>
                        <a:effectLst/>
                        <a:latin typeface="+mn-lt"/>
                      </a:endParaRPr>
                    </a:p>
                  </a:txBody>
                  <a:tcPr marL="3677" marR="3677" marT="36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2131"/>
                    </a:solidFill>
                  </a:tcPr>
                </a:tc>
                <a:extLst>
                  <a:ext uri="{0D108BD9-81ED-4DB2-BD59-A6C34878D82A}">
                    <a16:rowId xmlns:a16="http://schemas.microsoft.com/office/drawing/2014/main" val="1817526842"/>
                  </a:ext>
                </a:extLst>
              </a:tr>
              <a:tr h="0">
                <a:tc gridSpan="3">
                  <a:txBody>
                    <a:bodyPr/>
                    <a:lstStyle/>
                    <a:p>
                      <a:pPr algn="ctr" fontAlgn="b"/>
                      <a:endParaRPr lang="en-US" sz="1200" b="1"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26437904"/>
                  </a:ext>
                </a:extLst>
              </a:tr>
              <a:tr h="220323">
                <a:tc>
                  <a:txBody>
                    <a:bodyPr/>
                    <a:lstStyle/>
                    <a:p>
                      <a:pPr algn="ctr" fontAlgn="b"/>
                      <a:r>
                        <a:rPr lang="en-US" sz="1200" u="none" strike="noStrike" dirty="0" smtClean="0">
                          <a:effectLst/>
                          <a:latin typeface="+mn-lt"/>
                        </a:rPr>
                        <a:t>Non-User Charge (per month)</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effectLst/>
                          <a:latin typeface="+mn-lt"/>
                        </a:rPr>
                        <a:t> $             </a:t>
                      </a:r>
                      <a:r>
                        <a:rPr lang="en-US" sz="1200" u="none" strike="noStrike" dirty="0" smtClean="0">
                          <a:effectLst/>
                          <a:latin typeface="+mn-lt"/>
                        </a:rPr>
                        <a:t>10.00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effectLst/>
                          <a:latin typeface="+mn-lt"/>
                        </a:rPr>
                        <a:t> $             </a:t>
                      </a:r>
                      <a:r>
                        <a:rPr lang="en-US" sz="1200" u="none" strike="noStrike" dirty="0" smtClean="0">
                          <a:effectLst/>
                          <a:latin typeface="+mn-lt"/>
                        </a:rPr>
                        <a:t>13.00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7818184"/>
                  </a:ext>
                </a:extLst>
              </a:tr>
            </a:tbl>
          </a:graphicData>
        </a:graphic>
      </p:graphicFrame>
    </p:spTree>
    <p:extLst>
      <p:ext uri="{BB962C8B-B14F-4D97-AF65-F5344CB8AC3E}">
        <p14:creationId xmlns:p14="http://schemas.microsoft.com/office/powerpoint/2010/main" val="1558436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21231"/>
            <a:ext cx="7886700" cy="4633908"/>
          </a:xfrm>
        </p:spPr>
        <p:txBody>
          <a:bodyPr>
            <a:normAutofit/>
          </a:bodyPr>
          <a:lstStyle/>
          <a:p>
            <a:pPr marL="342900" indent="-342900">
              <a:buFont typeface="Arial" panose="020B0604020202020204" pitchFamily="34" charset="0"/>
              <a:buChar char="•"/>
            </a:pPr>
            <a:r>
              <a:rPr lang="en-US" sz="2400" b="1" dirty="0"/>
              <a:t>Flow Monitoring Analysis	</a:t>
            </a:r>
            <a:endParaRPr lang="en-US" sz="2400" b="1" dirty="0" smtClean="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smtClean="0"/>
              <a:t>CCTV Inspections and Sewer Collection System Condition Assessment</a:t>
            </a:r>
          </a:p>
          <a:p>
            <a:r>
              <a:rPr lang="en-US" sz="2400" b="1" dirty="0" smtClean="0"/>
              <a:t>				</a:t>
            </a:r>
            <a:endParaRPr lang="en-US" sz="2400" dirty="0" smtClean="0"/>
          </a:p>
          <a:p>
            <a:pPr marL="342900" indent="-342900">
              <a:buFont typeface="Arial" panose="020B0604020202020204" pitchFamily="34" charset="0"/>
              <a:buChar char="•"/>
            </a:pPr>
            <a:r>
              <a:rPr lang="en-US" sz="2400" b="1" dirty="0" smtClean="0"/>
              <a:t>Pump Station Inspections and Condition Assessment				</a:t>
            </a:r>
            <a:endParaRPr lang="en-US" sz="2400" dirty="0" smtClean="0"/>
          </a:p>
          <a:p>
            <a:endParaRPr lang="en-US" sz="2400" dirty="0" smtClean="0"/>
          </a:p>
          <a:p>
            <a:pPr marL="342900" indent="-342900">
              <a:buFont typeface="Arial" panose="020B0604020202020204" pitchFamily="34" charset="0"/>
              <a:buChar char="•"/>
            </a:pPr>
            <a:r>
              <a:rPr lang="en-US" sz="2400" b="1" dirty="0" smtClean="0"/>
              <a:t>Rate Studies/Financial Analysis</a:t>
            </a:r>
            <a:r>
              <a:rPr lang="en-US" b="1" dirty="0" smtClean="0"/>
              <a:t>					</a:t>
            </a:r>
            <a:endParaRPr lang="en-US" dirty="0"/>
          </a:p>
        </p:txBody>
      </p:sp>
      <p:sp>
        <p:nvSpPr>
          <p:cNvPr id="4" name="Rectangle 3"/>
          <p:cNvSpPr/>
          <p:nvPr/>
        </p:nvSpPr>
        <p:spPr>
          <a:xfrm>
            <a:off x="0" y="223071"/>
            <a:ext cx="8515350" cy="1185333"/>
          </a:xfrm>
          <a:prstGeom prst="rect">
            <a:avLst/>
          </a:prstGeom>
          <a:solidFill>
            <a:srgbClr val="8B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628649" y="232593"/>
            <a:ext cx="7886700" cy="1175812"/>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dirty="0" smtClean="0"/>
              <a:t>Presentation Overview</a:t>
            </a:r>
            <a:endParaRPr lang="en-US" dirty="0"/>
          </a:p>
        </p:txBody>
      </p:sp>
    </p:spTree>
    <p:extLst>
      <p:ext uri="{BB962C8B-B14F-4D97-AF65-F5344CB8AC3E}">
        <p14:creationId xmlns:p14="http://schemas.microsoft.com/office/powerpoint/2010/main" val="2299469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Recommended </a:t>
            </a:r>
            <a:r>
              <a:rPr lang="en-US" sz="3200" dirty="0" smtClean="0"/>
              <a:t>Non-Residential  </a:t>
            </a:r>
            <a:r>
              <a:rPr lang="en-US" sz="3200" dirty="0"/>
              <a:t>Rates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8167203"/>
              </p:ext>
            </p:extLst>
          </p:nvPr>
        </p:nvGraphicFramePr>
        <p:xfrm>
          <a:off x="1662625" y="1408039"/>
          <a:ext cx="5637408" cy="966551"/>
        </p:xfrm>
        <a:graphic>
          <a:graphicData uri="http://schemas.openxmlformats.org/drawingml/2006/table">
            <a:tbl>
              <a:tblPr>
                <a:tableStyleId>{5C22544A-7EE6-4342-B048-85BDC9FD1C3A}</a:tableStyleId>
              </a:tblPr>
              <a:tblGrid>
                <a:gridCol w="1879136">
                  <a:extLst>
                    <a:ext uri="{9D8B030D-6E8A-4147-A177-3AD203B41FA5}">
                      <a16:colId xmlns:a16="http://schemas.microsoft.com/office/drawing/2014/main" val="71854525"/>
                    </a:ext>
                  </a:extLst>
                </a:gridCol>
                <a:gridCol w="1879136">
                  <a:extLst>
                    <a:ext uri="{9D8B030D-6E8A-4147-A177-3AD203B41FA5}">
                      <a16:colId xmlns:a16="http://schemas.microsoft.com/office/drawing/2014/main" val="364696817"/>
                    </a:ext>
                  </a:extLst>
                </a:gridCol>
                <a:gridCol w="1879136">
                  <a:extLst>
                    <a:ext uri="{9D8B030D-6E8A-4147-A177-3AD203B41FA5}">
                      <a16:colId xmlns:a16="http://schemas.microsoft.com/office/drawing/2014/main" val="1004511150"/>
                    </a:ext>
                  </a:extLst>
                </a:gridCol>
              </a:tblGrid>
              <a:tr h="0">
                <a:tc>
                  <a:txBody>
                    <a:bodyPr/>
                    <a:lstStyle/>
                    <a:p>
                      <a:pPr algn="ctr" fontAlgn="ctr"/>
                      <a:endParaRPr lang="en-US" sz="1200" b="1" i="0" u="none" strike="noStrike" dirty="0">
                        <a:solidFill>
                          <a:schemeClr val="bg1"/>
                        </a:solidFill>
                        <a:effectLst/>
                        <a:latin typeface="+mn-lt"/>
                      </a:endParaRPr>
                    </a:p>
                  </a:txBody>
                  <a:tcPr marL="3677" marR="3677" marT="36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2131"/>
                    </a:solidFill>
                  </a:tcPr>
                </a:tc>
                <a:tc>
                  <a:txBody>
                    <a:bodyPr/>
                    <a:lstStyle/>
                    <a:p>
                      <a:pPr algn="ctr" fontAlgn="ctr"/>
                      <a:r>
                        <a:rPr lang="en-US" sz="1200" b="1" u="none" strike="noStrike" dirty="0">
                          <a:solidFill>
                            <a:schemeClr val="bg1"/>
                          </a:solidFill>
                          <a:effectLst/>
                          <a:latin typeface="+mn-lt"/>
                        </a:rPr>
                        <a:t>Current Rates</a:t>
                      </a:r>
                      <a:endParaRPr lang="en-US" sz="1200" b="1" i="0" u="none" strike="noStrike" dirty="0">
                        <a:solidFill>
                          <a:schemeClr val="bg1"/>
                        </a:solidFill>
                        <a:effectLst/>
                        <a:latin typeface="+mn-lt"/>
                      </a:endParaRPr>
                    </a:p>
                  </a:txBody>
                  <a:tcPr marL="3677" marR="3677" marT="36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2131"/>
                    </a:solidFill>
                  </a:tcPr>
                </a:tc>
                <a:tc>
                  <a:txBody>
                    <a:bodyPr/>
                    <a:lstStyle/>
                    <a:p>
                      <a:pPr algn="ctr" fontAlgn="ctr"/>
                      <a:r>
                        <a:rPr lang="en-US" sz="1200" b="1" u="none" strike="noStrike" dirty="0" smtClean="0">
                          <a:solidFill>
                            <a:schemeClr val="bg1"/>
                          </a:solidFill>
                          <a:effectLst/>
                          <a:latin typeface="+mn-lt"/>
                        </a:rPr>
                        <a:t>Recommended Rate</a:t>
                      </a:r>
                      <a:endParaRPr lang="en-US" sz="1200" b="1" i="0" u="none" strike="noStrike" dirty="0">
                        <a:solidFill>
                          <a:schemeClr val="bg1"/>
                        </a:solidFill>
                        <a:effectLst/>
                        <a:latin typeface="+mn-lt"/>
                      </a:endParaRPr>
                    </a:p>
                  </a:txBody>
                  <a:tcPr marL="3677" marR="3677" marT="36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2131"/>
                    </a:solidFill>
                  </a:tcPr>
                </a:tc>
                <a:extLst>
                  <a:ext uri="{0D108BD9-81ED-4DB2-BD59-A6C34878D82A}">
                    <a16:rowId xmlns:a16="http://schemas.microsoft.com/office/drawing/2014/main" val="2795498179"/>
                  </a:ext>
                </a:extLst>
              </a:tr>
              <a:tr h="0">
                <a:tc gridSpan="3">
                  <a:txBody>
                    <a:bodyPr/>
                    <a:lstStyle/>
                    <a:p>
                      <a:pPr algn="ctr" fontAlgn="b"/>
                      <a:endParaRPr lang="en-US" sz="1200" b="1"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9836407"/>
                  </a:ext>
                </a:extLst>
              </a:tr>
              <a:tr h="220323">
                <a:tc>
                  <a:txBody>
                    <a:bodyPr/>
                    <a:lstStyle/>
                    <a:p>
                      <a:pPr algn="ctr" fontAlgn="b"/>
                      <a:r>
                        <a:rPr lang="en-US" sz="1200" u="none" strike="noStrike" dirty="0">
                          <a:effectLst/>
                          <a:latin typeface="+mn-lt"/>
                        </a:rPr>
                        <a:t>Base </a:t>
                      </a:r>
                      <a:r>
                        <a:rPr lang="en-US" sz="1200" u="none" strike="noStrike" dirty="0" smtClean="0">
                          <a:effectLst/>
                          <a:latin typeface="+mn-lt"/>
                        </a:rPr>
                        <a:t>Rate (per month)</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effectLst/>
                          <a:latin typeface="+mn-lt"/>
                        </a:rPr>
                        <a:t> $             23.00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effectLst/>
                          <a:latin typeface="+mn-lt"/>
                        </a:rPr>
                        <a:t> $             </a:t>
                      </a:r>
                      <a:r>
                        <a:rPr lang="en-US" sz="1200" u="none" strike="noStrike" dirty="0" smtClean="0">
                          <a:effectLst/>
                          <a:latin typeface="+mn-lt"/>
                        </a:rPr>
                        <a:t>25.30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4708602"/>
                  </a:ext>
                </a:extLst>
              </a:tr>
              <a:tr h="0">
                <a:tc>
                  <a:txBody>
                    <a:bodyPr/>
                    <a:lstStyle/>
                    <a:p>
                      <a:pPr algn="ctr" fontAlgn="b"/>
                      <a:r>
                        <a:rPr lang="en-US" sz="1200" u="none" strike="noStrike" dirty="0">
                          <a:effectLst/>
                          <a:latin typeface="+mn-lt"/>
                        </a:rPr>
                        <a:t>Consumption Charge</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smtClean="0">
                          <a:effectLst/>
                          <a:latin typeface="+mn-lt"/>
                        </a:rPr>
                        <a:t> $               4.00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effectLst/>
                          <a:latin typeface="+mn-lt"/>
                        </a:rPr>
                        <a:t> </a:t>
                      </a:r>
                      <a:r>
                        <a:rPr lang="en-US" sz="1200" u="none" strike="noStrike" dirty="0" smtClean="0">
                          <a:effectLst/>
                          <a:latin typeface="+mn-lt"/>
                        </a:rPr>
                        <a:t>$               4.40</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3214585"/>
                  </a:ext>
                </a:extLst>
              </a:tr>
              <a:tr h="0">
                <a:tc>
                  <a:txBody>
                    <a:bodyPr/>
                    <a:lstStyle/>
                    <a:p>
                      <a:pPr algn="ctr" fontAlgn="b"/>
                      <a:r>
                        <a:rPr lang="en-US" sz="1200" u="none" strike="noStrike">
                          <a:effectLst/>
                          <a:latin typeface="+mn-lt"/>
                        </a:rPr>
                        <a:t>Gallons in Minimum</a:t>
                      </a:r>
                      <a:endParaRPr lang="en-US" sz="1200" b="0" i="0" u="none" strike="noStrike">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effectLst/>
                          <a:latin typeface="+mn-lt"/>
                        </a:rPr>
                        <a:t> N/A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smtClean="0">
                          <a:effectLst/>
                          <a:latin typeface="+mn-lt"/>
                        </a:rPr>
                        <a:t>N/A                 </a:t>
                      </a:r>
                      <a:endParaRPr lang="en-US" sz="12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9642513"/>
                  </a:ext>
                </a:extLst>
              </a:tr>
            </a:tbl>
          </a:graphicData>
        </a:graphic>
      </p:graphicFrame>
      <p:sp>
        <p:nvSpPr>
          <p:cNvPr id="7" name="TextBox 6"/>
          <p:cNvSpPr txBox="1"/>
          <p:nvPr/>
        </p:nvSpPr>
        <p:spPr>
          <a:xfrm>
            <a:off x="902970" y="5732585"/>
            <a:ext cx="7612379" cy="646331"/>
          </a:xfrm>
          <a:prstGeom prst="rect">
            <a:avLst/>
          </a:prstGeom>
          <a:noFill/>
        </p:spPr>
        <p:txBody>
          <a:bodyPr wrap="square" rtlCol="0">
            <a:spAutoFit/>
          </a:bodyPr>
          <a:lstStyle/>
          <a:p>
            <a:pPr algn="ctr"/>
            <a:r>
              <a:rPr lang="en-US" sz="1200" dirty="0" smtClean="0"/>
              <a:t>Note: Approximately 40% of the non-residential customers use 1,000 gallons of water, or less, per month; approximately 30% use 2,000 – 10,000 gallons per month and 30% use in excess of 10,000 gallons per month. </a:t>
            </a:r>
            <a:endParaRPr lang="en-US" sz="1200" dirty="0"/>
          </a:p>
        </p:txBody>
      </p:sp>
      <p:graphicFrame>
        <p:nvGraphicFramePr>
          <p:cNvPr id="6" name="Table 5"/>
          <p:cNvGraphicFramePr>
            <a:graphicFrameLocks noGrp="1"/>
          </p:cNvGraphicFramePr>
          <p:nvPr>
            <p:extLst>
              <p:ext uri="{D42A27DB-BD31-4B8C-83A1-F6EECF244321}">
                <p14:modId xmlns:p14="http://schemas.microsoft.com/office/powerpoint/2010/main" val="4056137915"/>
              </p:ext>
            </p:extLst>
          </p:nvPr>
        </p:nvGraphicFramePr>
        <p:xfrm>
          <a:off x="2032423" y="2550654"/>
          <a:ext cx="5079154" cy="3005866"/>
        </p:xfrm>
        <a:graphic>
          <a:graphicData uri="http://schemas.openxmlformats.org/drawingml/2006/table">
            <a:tbl>
              <a:tblPr>
                <a:tableStyleId>{5C22544A-7EE6-4342-B048-85BDC9FD1C3A}</a:tableStyleId>
              </a:tblPr>
              <a:tblGrid>
                <a:gridCol w="1636075">
                  <a:extLst>
                    <a:ext uri="{9D8B030D-6E8A-4147-A177-3AD203B41FA5}">
                      <a16:colId xmlns:a16="http://schemas.microsoft.com/office/drawing/2014/main" val="1737464771"/>
                    </a:ext>
                  </a:extLst>
                </a:gridCol>
                <a:gridCol w="1147693">
                  <a:extLst>
                    <a:ext uri="{9D8B030D-6E8A-4147-A177-3AD203B41FA5}">
                      <a16:colId xmlns:a16="http://schemas.microsoft.com/office/drawing/2014/main" val="2588437343"/>
                    </a:ext>
                  </a:extLst>
                </a:gridCol>
                <a:gridCol w="1147693">
                  <a:extLst>
                    <a:ext uri="{9D8B030D-6E8A-4147-A177-3AD203B41FA5}">
                      <a16:colId xmlns:a16="http://schemas.microsoft.com/office/drawing/2014/main" val="3457412121"/>
                    </a:ext>
                  </a:extLst>
                </a:gridCol>
                <a:gridCol w="1147693">
                  <a:extLst>
                    <a:ext uri="{9D8B030D-6E8A-4147-A177-3AD203B41FA5}">
                      <a16:colId xmlns:a16="http://schemas.microsoft.com/office/drawing/2014/main" val="3546740456"/>
                    </a:ext>
                  </a:extLst>
                </a:gridCol>
              </a:tblGrid>
              <a:tr h="311032">
                <a:tc>
                  <a:txBody>
                    <a:bodyPr/>
                    <a:lstStyle/>
                    <a:p>
                      <a:pPr algn="ctr" fontAlgn="b"/>
                      <a:r>
                        <a:rPr lang="en-US" sz="1000" b="1" i="0" u="none" strike="noStrike" dirty="0" smtClean="0">
                          <a:solidFill>
                            <a:schemeClr val="bg1"/>
                          </a:solidFill>
                          <a:effectLst/>
                          <a:latin typeface="+mn-lt"/>
                        </a:rPr>
                        <a:t>Water Usage</a:t>
                      </a:r>
                      <a:endParaRPr lang="en-US" sz="1000" b="1" i="0" u="none" strike="noStrike" dirty="0">
                        <a:solidFill>
                          <a:schemeClr val="bg1"/>
                        </a:solidFill>
                        <a:effectLst/>
                        <a:latin typeface="+mn-lt"/>
                      </a:endParaRPr>
                    </a:p>
                  </a:txBody>
                  <a:tcPr marL="3677" marR="3677" marT="36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2131"/>
                    </a:solidFill>
                  </a:tcPr>
                </a:tc>
                <a:tc>
                  <a:txBody>
                    <a:bodyPr/>
                    <a:lstStyle/>
                    <a:p>
                      <a:pPr algn="ctr" fontAlgn="b"/>
                      <a:r>
                        <a:rPr lang="en-US" sz="1000" b="1" u="none" strike="noStrike" dirty="0" smtClean="0">
                          <a:solidFill>
                            <a:schemeClr val="bg1"/>
                          </a:solidFill>
                          <a:effectLst/>
                        </a:rPr>
                        <a:t>Current Charge</a:t>
                      </a:r>
                      <a:endParaRPr lang="en-US" sz="1000" b="1" i="0" u="none" strike="noStrike" dirty="0">
                        <a:solidFill>
                          <a:schemeClr val="bg1"/>
                        </a:solidFill>
                        <a:effectLst/>
                        <a:latin typeface="+mn-lt"/>
                      </a:endParaRPr>
                    </a:p>
                  </a:txBody>
                  <a:tcPr marL="3677" marR="3677" marT="36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2131"/>
                    </a:solidFill>
                  </a:tcPr>
                </a:tc>
                <a:tc>
                  <a:txBody>
                    <a:bodyPr/>
                    <a:lstStyle/>
                    <a:p>
                      <a:pPr algn="ctr" fontAlgn="b"/>
                      <a:r>
                        <a:rPr lang="en-US" sz="1000" b="1" u="none" strike="noStrike" dirty="0" smtClean="0">
                          <a:solidFill>
                            <a:schemeClr val="bg1"/>
                          </a:solidFill>
                          <a:effectLst/>
                        </a:rPr>
                        <a:t>Recommended Charge</a:t>
                      </a:r>
                      <a:endParaRPr lang="en-US" sz="1000" b="1" i="0" u="none" strike="noStrike" dirty="0">
                        <a:solidFill>
                          <a:schemeClr val="bg1"/>
                        </a:solidFill>
                        <a:effectLst/>
                        <a:latin typeface="+mn-lt"/>
                      </a:endParaRPr>
                    </a:p>
                  </a:txBody>
                  <a:tcPr marL="3677" marR="3677" marT="36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2131"/>
                    </a:solidFill>
                  </a:tcPr>
                </a:tc>
                <a:tc>
                  <a:txBody>
                    <a:bodyPr/>
                    <a:lstStyle/>
                    <a:p>
                      <a:pPr algn="ctr" fontAlgn="b"/>
                      <a:r>
                        <a:rPr lang="en-US" sz="1000" b="1" u="none" strike="noStrike" dirty="0" smtClean="0">
                          <a:solidFill>
                            <a:schemeClr val="bg1"/>
                          </a:solidFill>
                          <a:effectLst/>
                        </a:rPr>
                        <a:t>Increase</a:t>
                      </a:r>
                      <a:endParaRPr lang="en-US" sz="1000" b="1" i="0" u="none" strike="noStrike" dirty="0">
                        <a:solidFill>
                          <a:schemeClr val="bg1"/>
                        </a:solidFill>
                        <a:effectLst/>
                        <a:latin typeface="+mn-lt"/>
                      </a:endParaRPr>
                    </a:p>
                  </a:txBody>
                  <a:tcPr marL="3677" marR="3677" marT="36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2131"/>
                    </a:solidFill>
                  </a:tcPr>
                </a:tc>
                <a:extLst>
                  <a:ext uri="{0D108BD9-81ED-4DB2-BD59-A6C34878D82A}">
                    <a16:rowId xmlns:a16="http://schemas.microsoft.com/office/drawing/2014/main" val="1185752529"/>
                  </a:ext>
                </a:extLst>
              </a:tr>
              <a:tr h="150036">
                <a:tc>
                  <a:txBody>
                    <a:bodyPr/>
                    <a:lstStyle/>
                    <a:p>
                      <a:pPr algn="r" fontAlgn="b"/>
                      <a:r>
                        <a:rPr lang="en-US" sz="1000" u="none" strike="noStrike" dirty="0">
                          <a:effectLst/>
                        </a:rPr>
                        <a:t>&lt;1,000 Gallons</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23.00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25.30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2.30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43909"/>
                  </a:ext>
                </a:extLst>
              </a:tr>
              <a:tr h="159051">
                <a:tc>
                  <a:txBody>
                    <a:bodyPr/>
                    <a:lstStyle/>
                    <a:p>
                      <a:pPr algn="r" fontAlgn="b"/>
                      <a:r>
                        <a:rPr lang="en-US" sz="1000" u="none" strike="noStrike" dirty="0">
                          <a:effectLst/>
                        </a:rPr>
                        <a:t>                             1,000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27.00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29.70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rPr>
                        <a:t> $               2.70 </a:t>
                      </a:r>
                      <a:endParaRPr lang="en-US" sz="1000" b="0" i="0" u="none" strike="noStrike">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476896"/>
                  </a:ext>
                </a:extLst>
              </a:tr>
              <a:tr h="159051">
                <a:tc>
                  <a:txBody>
                    <a:bodyPr/>
                    <a:lstStyle/>
                    <a:p>
                      <a:pPr algn="r" fontAlgn="b"/>
                      <a:r>
                        <a:rPr lang="en-US" sz="1000" u="none" strike="noStrike" dirty="0">
                          <a:effectLst/>
                        </a:rPr>
                        <a:t>                             2,000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31.00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34.10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rPr>
                        <a:t> $               3.10 </a:t>
                      </a:r>
                      <a:endParaRPr lang="en-US" sz="1000" b="0" i="0" u="none" strike="noStrike">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0924171"/>
                  </a:ext>
                </a:extLst>
              </a:tr>
              <a:tr h="159051">
                <a:tc>
                  <a:txBody>
                    <a:bodyPr/>
                    <a:lstStyle/>
                    <a:p>
                      <a:pPr algn="r" fontAlgn="b"/>
                      <a:r>
                        <a:rPr lang="en-US" sz="1000" u="none" strike="noStrike" dirty="0">
                          <a:effectLst/>
                        </a:rPr>
                        <a:t>                             3,000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35.00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38.50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3.50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171983"/>
                  </a:ext>
                </a:extLst>
              </a:tr>
              <a:tr h="159051">
                <a:tc>
                  <a:txBody>
                    <a:bodyPr/>
                    <a:lstStyle/>
                    <a:p>
                      <a:pPr algn="r" fontAlgn="b"/>
                      <a:r>
                        <a:rPr lang="en-US" sz="1000" u="none" strike="noStrike" dirty="0">
                          <a:effectLst/>
                        </a:rPr>
                        <a:t>                             4,000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39.00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42.90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rPr>
                        <a:t> $               3.90 </a:t>
                      </a:r>
                      <a:endParaRPr lang="en-US" sz="1000" b="0" i="0" u="none" strike="noStrike">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6873352"/>
                  </a:ext>
                </a:extLst>
              </a:tr>
              <a:tr h="159051">
                <a:tc>
                  <a:txBody>
                    <a:bodyPr/>
                    <a:lstStyle/>
                    <a:p>
                      <a:pPr algn="r" fontAlgn="b"/>
                      <a:r>
                        <a:rPr lang="en-US" sz="1000" u="none" strike="noStrike" dirty="0">
                          <a:effectLst/>
                        </a:rPr>
                        <a:t>                             5,000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43.00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rPr>
                        <a:t>                47.30 </a:t>
                      </a:r>
                      <a:endParaRPr lang="en-US" sz="1000" b="0" i="0" u="none" strike="noStrike">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4.30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8464817"/>
                  </a:ext>
                </a:extLst>
              </a:tr>
              <a:tr h="159051">
                <a:tc>
                  <a:txBody>
                    <a:bodyPr/>
                    <a:lstStyle/>
                    <a:p>
                      <a:pPr algn="r" fontAlgn="b"/>
                      <a:r>
                        <a:rPr lang="en-US" sz="1000" u="none" strike="noStrike" dirty="0">
                          <a:effectLst/>
                        </a:rPr>
                        <a:t>                             6,000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47.00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51.70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4.70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5962199"/>
                  </a:ext>
                </a:extLst>
              </a:tr>
              <a:tr h="159051">
                <a:tc>
                  <a:txBody>
                    <a:bodyPr/>
                    <a:lstStyle/>
                    <a:p>
                      <a:pPr algn="r" fontAlgn="b"/>
                      <a:r>
                        <a:rPr lang="en-US" sz="1000" u="none" strike="noStrike" dirty="0">
                          <a:effectLst/>
                        </a:rPr>
                        <a:t>                             7,000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51.00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56.10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5.10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765769"/>
                  </a:ext>
                </a:extLst>
              </a:tr>
              <a:tr h="159051">
                <a:tc>
                  <a:txBody>
                    <a:bodyPr/>
                    <a:lstStyle/>
                    <a:p>
                      <a:pPr algn="r" fontAlgn="b"/>
                      <a:r>
                        <a:rPr lang="en-US" sz="1000" u="none" strike="noStrike" dirty="0">
                          <a:effectLst/>
                        </a:rPr>
                        <a:t>                             8,000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55.00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60.50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5.50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6108502"/>
                  </a:ext>
                </a:extLst>
              </a:tr>
              <a:tr h="159051">
                <a:tc>
                  <a:txBody>
                    <a:bodyPr/>
                    <a:lstStyle/>
                    <a:p>
                      <a:pPr algn="r" fontAlgn="b"/>
                      <a:r>
                        <a:rPr lang="en-US" sz="1000" u="none" strike="noStrike" dirty="0">
                          <a:effectLst/>
                        </a:rPr>
                        <a:t>                             9,000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59.00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64.90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5.90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867489"/>
                  </a:ext>
                </a:extLst>
              </a:tr>
              <a:tr h="159051">
                <a:tc>
                  <a:txBody>
                    <a:bodyPr/>
                    <a:lstStyle/>
                    <a:p>
                      <a:pPr algn="r" fontAlgn="b"/>
                      <a:r>
                        <a:rPr lang="en-US" sz="1000" u="none" strike="noStrike" dirty="0">
                          <a:effectLst/>
                        </a:rPr>
                        <a:t>                           10,000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63.00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69.30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6.30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150467"/>
                  </a:ext>
                </a:extLst>
              </a:tr>
              <a:tr h="150036">
                <a:tc>
                  <a:txBody>
                    <a:bodyPr/>
                    <a:lstStyle/>
                    <a:p>
                      <a:pPr algn="r" fontAlgn="b"/>
                      <a:r>
                        <a:rPr lang="en-US" sz="1000" u="none" strike="noStrike" dirty="0">
                          <a:effectLst/>
                        </a:rPr>
                        <a:t>                           20,000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103.00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113.30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10.30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2623615"/>
                  </a:ext>
                </a:extLst>
              </a:tr>
              <a:tr h="150036">
                <a:tc>
                  <a:txBody>
                    <a:bodyPr/>
                    <a:lstStyle/>
                    <a:p>
                      <a:pPr algn="r" fontAlgn="b"/>
                      <a:r>
                        <a:rPr lang="en-US" sz="1000" u="none" strike="noStrike" dirty="0">
                          <a:effectLst/>
                        </a:rPr>
                        <a:t>                           30,000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143.00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157.30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14.30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0152517"/>
                  </a:ext>
                </a:extLst>
              </a:tr>
              <a:tr h="150036">
                <a:tc>
                  <a:txBody>
                    <a:bodyPr/>
                    <a:lstStyle/>
                    <a:p>
                      <a:pPr algn="r" fontAlgn="b"/>
                      <a:r>
                        <a:rPr lang="en-US" sz="1000" u="none" strike="noStrike" dirty="0">
                          <a:effectLst/>
                        </a:rPr>
                        <a:t>                           40,000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183.00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201.30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18.30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598013"/>
                  </a:ext>
                </a:extLst>
              </a:tr>
              <a:tr h="167862">
                <a:tc>
                  <a:txBody>
                    <a:bodyPr/>
                    <a:lstStyle/>
                    <a:p>
                      <a:pPr algn="r" fontAlgn="b"/>
                      <a:r>
                        <a:rPr lang="en-US" sz="1000" u="none" strike="noStrike" dirty="0">
                          <a:effectLst/>
                        </a:rPr>
                        <a:t>                           50,000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223.00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245.30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22.30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181932"/>
                  </a:ext>
                </a:extLst>
              </a:tr>
              <a:tr h="150036">
                <a:tc>
                  <a:txBody>
                    <a:bodyPr/>
                    <a:lstStyle/>
                    <a:p>
                      <a:pPr algn="r" fontAlgn="b"/>
                      <a:r>
                        <a:rPr lang="en-US" sz="1000" u="none" strike="noStrike" dirty="0">
                          <a:effectLst/>
                        </a:rPr>
                        <a:t>                        100,000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rPr>
                        <a:t> $           423.00 </a:t>
                      </a:r>
                      <a:endParaRPr lang="en-US" sz="1000" b="0" i="0" u="none" strike="noStrike">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465.30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42.30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8716426"/>
                  </a:ext>
                </a:extLst>
              </a:tr>
              <a:tr h="150036">
                <a:tc>
                  <a:txBody>
                    <a:bodyPr/>
                    <a:lstStyle/>
                    <a:p>
                      <a:pPr algn="r" fontAlgn="b"/>
                      <a:r>
                        <a:rPr lang="en-US" sz="1000" u="none" strike="noStrike" dirty="0">
                          <a:effectLst/>
                        </a:rPr>
                        <a:t>                        150,000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623.00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685.30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             62.30 </a:t>
                      </a:r>
                      <a:endParaRPr lang="en-US" sz="1000" b="0" i="0" u="none" strike="noStrike" dirty="0">
                        <a:solidFill>
                          <a:srgbClr val="000000"/>
                        </a:solidFill>
                        <a:effectLst/>
                        <a:latin typeface="+mn-lt"/>
                      </a:endParaRPr>
                    </a:p>
                  </a:txBody>
                  <a:tcPr marL="3677" marR="3677" marT="36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421701"/>
                  </a:ext>
                </a:extLst>
              </a:tr>
            </a:tbl>
          </a:graphicData>
        </a:graphic>
      </p:graphicFrame>
    </p:spTree>
    <p:extLst>
      <p:ext uri="{BB962C8B-B14F-4D97-AF65-F5344CB8AC3E}">
        <p14:creationId xmlns:p14="http://schemas.microsoft.com/office/powerpoint/2010/main" val="3722784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 – Recommended Rates</a:t>
            </a:r>
            <a:endParaRPr lang="en-US" dirty="0"/>
          </a:p>
        </p:txBody>
      </p:sp>
      <p:sp>
        <p:nvSpPr>
          <p:cNvPr id="4" name="Content Placeholder 3"/>
          <p:cNvSpPr>
            <a:spLocks noGrp="1"/>
          </p:cNvSpPr>
          <p:nvPr>
            <p:ph idx="1"/>
          </p:nvPr>
        </p:nvSpPr>
        <p:spPr/>
        <p:txBody>
          <a:bodyPr/>
          <a:lstStyle/>
          <a:p>
            <a:pPr marL="342900" indent="-342900">
              <a:buFont typeface="Arial" panose="020B0604020202020204" pitchFamily="34" charset="0"/>
              <a:buChar char="•"/>
            </a:pPr>
            <a:r>
              <a:rPr lang="en-US" dirty="0" smtClean="0"/>
              <a:t>Recommended rates meet the projected expenses for FY2019</a:t>
            </a:r>
          </a:p>
          <a:p>
            <a:pPr marL="342900" indent="-342900">
              <a:buFont typeface="Arial" panose="020B0604020202020204" pitchFamily="34" charset="0"/>
              <a:buChar char="•"/>
            </a:pPr>
            <a:r>
              <a:rPr lang="en-US" dirty="0" smtClean="0"/>
              <a:t>Most residential customers will see a monthly increase of $1.00 - $3.50</a:t>
            </a:r>
          </a:p>
          <a:p>
            <a:pPr marL="342900" indent="-342900">
              <a:buFont typeface="Arial" panose="020B0604020202020204" pitchFamily="34" charset="0"/>
              <a:buChar char="•"/>
            </a:pPr>
            <a:r>
              <a:rPr lang="en-US" dirty="0" smtClean="0"/>
              <a:t>Non-residential customers will see an increase of </a:t>
            </a:r>
            <a:r>
              <a:rPr lang="en-US" smtClean="0"/>
              <a:t>10%</a:t>
            </a:r>
            <a:endParaRPr lang="en-US" dirty="0" smtClean="0"/>
          </a:p>
          <a:p>
            <a:pPr marL="342900" indent="-342900">
              <a:buFont typeface="Arial" panose="020B0604020202020204" pitchFamily="34" charset="0"/>
              <a:buChar char="•"/>
            </a:pPr>
            <a:r>
              <a:rPr lang="en-US" dirty="0" smtClean="0"/>
              <a:t>Additional rate increases may be needed in the future</a:t>
            </a:r>
          </a:p>
          <a:p>
            <a:pPr marL="342900" indent="-342900">
              <a:buFont typeface="Arial" panose="020B0604020202020204" pitchFamily="34" charset="0"/>
              <a:buChar char="•"/>
            </a:pPr>
            <a:r>
              <a:rPr lang="en-US" dirty="0" smtClean="0"/>
              <a:t>PCSA Board will need to evaluate each year</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834866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268" y="1508561"/>
            <a:ext cx="7886700" cy="2852737"/>
          </a:xfrm>
        </p:spPr>
        <p:txBody>
          <a:bodyPr/>
          <a:lstStyle/>
          <a:p>
            <a:r>
              <a:rPr lang="en-US" sz="4800" dirty="0" smtClean="0"/>
              <a:t>Questions &amp; Open Discussion</a:t>
            </a:r>
            <a:endParaRPr lang="en-US" dirty="0"/>
          </a:p>
        </p:txBody>
      </p:sp>
    </p:spTree>
    <p:extLst>
      <p:ext uri="{BB962C8B-B14F-4D97-AF65-F5344CB8AC3E}">
        <p14:creationId xmlns:p14="http://schemas.microsoft.com/office/powerpoint/2010/main" val="192401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60867"/>
            <a:ext cx="8515350" cy="1185333"/>
          </a:xfrm>
          <a:prstGeom prst="rect">
            <a:avLst/>
          </a:prstGeom>
          <a:solidFill>
            <a:srgbClr val="8B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800" dirty="0" smtClean="0"/>
              <a:t>Flow Monitoring Analysis</a:t>
            </a:r>
            <a:endParaRPr lang="en-US" sz="4800" dirty="0"/>
          </a:p>
        </p:txBody>
      </p:sp>
      <p:graphicFrame>
        <p:nvGraphicFramePr>
          <p:cNvPr id="10" name="Chart 9"/>
          <p:cNvGraphicFramePr>
            <a:graphicFrameLocks/>
          </p:cNvGraphicFramePr>
          <p:nvPr>
            <p:extLst>
              <p:ext uri="{D42A27DB-BD31-4B8C-83A1-F6EECF244321}">
                <p14:modId xmlns:p14="http://schemas.microsoft.com/office/powerpoint/2010/main" val="807664997"/>
              </p:ext>
            </p:extLst>
          </p:nvPr>
        </p:nvGraphicFramePr>
        <p:xfrm>
          <a:off x="285844" y="1545240"/>
          <a:ext cx="8410100" cy="4544664"/>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Arrow Connector 10"/>
          <p:cNvCxnSpPr/>
          <p:nvPr/>
        </p:nvCxnSpPr>
        <p:spPr>
          <a:xfrm>
            <a:off x="5058062" y="2687287"/>
            <a:ext cx="1433" cy="69439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4"/>
          <p:cNvSpPr txBox="1"/>
          <p:nvPr/>
        </p:nvSpPr>
        <p:spPr>
          <a:xfrm>
            <a:off x="5058062" y="2813353"/>
            <a:ext cx="950392" cy="44225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t>Inflow </a:t>
            </a:r>
            <a:r>
              <a:rPr lang="en-US" sz="1100" dirty="0" smtClean="0"/>
              <a:t>&amp;</a:t>
            </a:r>
            <a:endParaRPr lang="en-US" sz="1100" dirty="0"/>
          </a:p>
          <a:p>
            <a:r>
              <a:rPr lang="en-US" sz="1100" dirty="0"/>
              <a:t>Infiltration </a:t>
            </a:r>
          </a:p>
        </p:txBody>
      </p:sp>
      <p:sp>
        <p:nvSpPr>
          <p:cNvPr id="5" name="Rectangle 4"/>
          <p:cNvSpPr/>
          <p:nvPr/>
        </p:nvSpPr>
        <p:spPr>
          <a:xfrm>
            <a:off x="2596896" y="4013112"/>
            <a:ext cx="4078224" cy="714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60076" y="4064713"/>
            <a:ext cx="4151863" cy="861774"/>
          </a:xfrm>
          <a:prstGeom prst="rect">
            <a:avLst/>
          </a:prstGeom>
          <a:noFill/>
        </p:spPr>
        <p:txBody>
          <a:bodyPr wrap="square" rtlCol="0">
            <a:spAutoFit/>
          </a:bodyPr>
          <a:lstStyle/>
          <a:p>
            <a:pPr marL="171450" indent="-171450">
              <a:buFont typeface="Arial" panose="020B0604020202020204" pitchFamily="34" charset="0"/>
              <a:buChar char="•"/>
            </a:pPr>
            <a:r>
              <a:rPr lang="en-US" sz="1200" b="1" dirty="0" smtClean="0">
                <a:solidFill>
                  <a:schemeClr val="bg1"/>
                </a:solidFill>
              </a:rPr>
              <a:t>Total I/I During Monitoring Period: 11.8 MG</a:t>
            </a:r>
          </a:p>
          <a:p>
            <a:pPr marL="171450" indent="-171450">
              <a:buFont typeface="Arial" panose="020B0604020202020204" pitchFamily="34" charset="0"/>
              <a:buChar char="•"/>
            </a:pPr>
            <a:r>
              <a:rPr lang="en-US" sz="1200" b="1" dirty="0" smtClean="0">
                <a:solidFill>
                  <a:schemeClr val="bg1"/>
                </a:solidFill>
              </a:rPr>
              <a:t>Treatment/Conveyance Cost: $1,680/MG</a:t>
            </a:r>
          </a:p>
          <a:p>
            <a:pPr marL="171450" indent="-171450">
              <a:buFont typeface="Arial" panose="020B0604020202020204" pitchFamily="34" charset="0"/>
              <a:buChar char="•"/>
            </a:pPr>
            <a:r>
              <a:rPr lang="en-US" sz="1200" b="1" dirty="0" smtClean="0">
                <a:solidFill>
                  <a:schemeClr val="bg1"/>
                </a:solidFill>
              </a:rPr>
              <a:t>Conveyance and Treatment of I/I Annually: $19,825</a:t>
            </a:r>
          </a:p>
          <a:p>
            <a:pPr marL="285750" indent="-285750">
              <a:buFont typeface="Arial" panose="020B0604020202020204" pitchFamily="34" charset="0"/>
              <a:buChar char="•"/>
            </a:pPr>
            <a:endParaRPr lang="en-US" sz="1400" b="1" dirty="0">
              <a:solidFill>
                <a:srgbClr val="8B2131"/>
              </a:solidFill>
            </a:endParaRPr>
          </a:p>
        </p:txBody>
      </p:sp>
    </p:spTree>
    <p:extLst>
      <p:ext uri="{BB962C8B-B14F-4D97-AF65-F5344CB8AC3E}">
        <p14:creationId xmlns:p14="http://schemas.microsoft.com/office/powerpoint/2010/main" val="98621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60867"/>
            <a:ext cx="8515350" cy="1185333"/>
          </a:xfrm>
          <a:prstGeom prst="rect">
            <a:avLst/>
          </a:prstGeom>
          <a:solidFill>
            <a:srgbClr val="8B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800" dirty="0" smtClean="0"/>
              <a:t>Flow Monitoring Analysis</a:t>
            </a:r>
            <a:endParaRPr lang="en-US" sz="4800" dirty="0"/>
          </a:p>
        </p:txBody>
      </p:sp>
      <p:graphicFrame>
        <p:nvGraphicFramePr>
          <p:cNvPr id="6" name="Chart 5"/>
          <p:cNvGraphicFramePr>
            <a:graphicFrameLocks noGrp="1"/>
          </p:cNvGraphicFramePr>
          <p:nvPr>
            <p:extLst/>
          </p:nvPr>
        </p:nvGraphicFramePr>
        <p:xfrm>
          <a:off x="628650" y="1584323"/>
          <a:ext cx="7781544" cy="4395853"/>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p:cNvCxnSpPr/>
          <p:nvPr/>
        </p:nvCxnSpPr>
        <p:spPr>
          <a:xfrm>
            <a:off x="5294376" y="2267712"/>
            <a:ext cx="10972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45002" y="2130552"/>
            <a:ext cx="2148840" cy="738664"/>
          </a:xfrm>
          <a:prstGeom prst="rect">
            <a:avLst/>
          </a:prstGeom>
          <a:noFill/>
        </p:spPr>
        <p:txBody>
          <a:bodyPr wrap="square" rtlCol="0">
            <a:spAutoFit/>
          </a:bodyPr>
          <a:lstStyle/>
          <a:p>
            <a:r>
              <a:rPr lang="en-US" sz="1400" dirty="0" smtClean="0"/>
              <a:t>Sewer Response to 2.4-inch Rain Event</a:t>
            </a:r>
          </a:p>
          <a:p>
            <a:r>
              <a:rPr lang="en-US" sz="1400" dirty="0" smtClean="0"/>
              <a:t>Peaking Factor =14.3 </a:t>
            </a:r>
            <a:endParaRPr lang="en-US" sz="1400" dirty="0"/>
          </a:p>
        </p:txBody>
      </p:sp>
    </p:spTree>
    <p:extLst>
      <p:ext uri="{BB962C8B-B14F-4D97-AF65-F5344CB8AC3E}">
        <p14:creationId xmlns:p14="http://schemas.microsoft.com/office/powerpoint/2010/main" val="3349746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60867"/>
            <a:ext cx="8515350" cy="1185333"/>
          </a:xfrm>
          <a:prstGeom prst="rect">
            <a:avLst/>
          </a:prstGeom>
          <a:solidFill>
            <a:srgbClr val="8B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800" dirty="0" smtClean="0"/>
              <a:t>CCTV Inspections</a:t>
            </a:r>
            <a:endParaRPr lang="en-US" sz="4800" dirty="0"/>
          </a:p>
        </p:txBody>
      </p:sp>
      <p:sp>
        <p:nvSpPr>
          <p:cNvPr id="3" name="Content Placeholder 2"/>
          <p:cNvSpPr>
            <a:spLocks noGrp="1"/>
          </p:cNvSpPr>
          <p:nvPr>
            <p:ph idx="1"/>
          </p:nvPr>
        </p:nvSpPr>
        <p:spPr>
          <a:xfrm>
            <a:off x="348340" y="2880142"/>
            <a:ext cx="2002972" cy="425659"/>
          </a:xfrm>
        </p:spPr>
        <p:txBody>
          <a:bodyPr>
            <a:normAutofit/>
          </a:bodyPr>
          <a:lstStyle/>
          <a:p>
            <a:pPr marL="0" indent="0">
              <a:buNone/>
            </a:pPr>
            <a:r>
              <a:rPr lang="en-US" b="1" dirty="0" smtClean="0"/>
              <a:t>Snap Shots: </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8340" y="3457088"/>
            <a:ext cx="2841035" cy="2096278"/>
          </a:xfrm>
          <a:prstGeom prst="rect">
            <a:avLst/>
          </a:prstGeom>
        </p:spPr>
      </p:pic>
      <p:sp>
        <p:nvSpPr>
          <p:cNvPr id="6" name="Content Placeholder 2"/>
          <p:cNvSpPr txBox="1">
            <a:spLocks/>
          </p:cNvSpPr>
          <p:nvPr/>
        </p:nvSpPr>
        <p:spPr>
          <a:xfrm>
            <a:off x="708279" y="5704653"/>
            <a:ext cx="2195803" cy="582711"/>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smtClean="0"/>
              <a:t>Line 25-24: Grease</a:t>
            </a:r>
          </a:p>
          <a:p>
            <a:pPr marL="342900" indent="-342900">
              <a:buFont typeface="Arial" panose="020B0604020202020204" pitchFamily="34" charset="0"/>
              <a:buChar char="•"/>
            </a:pPr>
            <a:endParaRPr lang="en-US" sz="2000" b="1"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47841" y="3457088"/>
            <a:ext cx="2714016" cy="2069194"/>
          </a:xfrm>
          <a:prstGeom prst="rect">
            <a:avLst/>
          </a:prstGeom>
        </p:spPr>
      </p:pic>
      <p:sp>
        <p:nvSpPr>
          <p:cNvPr id="8" name="Content Placeholder 2"/>
          <p:cNvSpPr txBox="1">
            <a:spLocks/>
          </p:cNvSpPr>
          <p:nvPr/>
        </p:nvSpPr>
        <p:spPr>
          <a:xfrm>
            <a:off x="3520751" y="5704653"/>
            <a:ext cx="2485053" cy="582711"/>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smtClean="0"/>
              <a:t>Line 36-35: Point Repair</a:t>
            </a:r>
          </a:p>
          <a:p>
            <a:pPr marL="342900" indent="-342900">
              <a:buFont typeface="Arial" panose="020B0604020202020204" pitchFamily="34" charset="0"/>
              <a:buChar char="•"/>
            </a:pPr>
            <a:endParaRPr lang="en-US" sz="2000" b="1"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83001" y="3457088"/>
            <a:ext cx="2713471" cy="2048291"/>
          </a:xfrm>
          <a:prstGeom prst="rect">
            <a:avLst/>
          </a:prstGeom>
        </p:spPr>
      </p:pic>
      <p:sp>
        <p:nvSpPr>
          <p:cNvPr id="10" name="Content Placeholder 2"/>
          <p:cNvSpPr txBox="1">
            <a:spLocks/>
          </p:cNvSpPr>
          <p:nvPr/>
        </p:nvSpPr>
        <p:spPr>
          <a:xfrm>
            <a:off x="6507622" y="5704652"/>
            <a:ext cx="2195803" cy="582711"/>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smtClean="0"/>
              <a:t>Line 35-34: Root Ball</a:t>
            </a:r>
          </a:p>
          <a:p>
            <a:pPr marL="342900" indent="-342900">
              <a:buFont typeface="Arial" panose="020B0604020202020204" pitchFamily="34" charset="0"/>
              <a:buChar char="•"/>
            </a:pPr>
            <a:endParaRPr lang="en-US" sz="2000" b="1"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
        <p:nvSpPr>
          <p:cNvPr id="11" name="Rectangle 10"/>
          <p:cNvSpPr/>
          <p:nvPr/>
        </p:nvSpPr>
        <p:spPr>
          <a:xfrm>
            <a:off x="348339" y="1419723"/>
            <a:ext cx="7744411" cy="1086964"/>
          </a:xfrm>
          <a:prstGeom prst="rect">
            <a:avLst/>
          </a:prstGeom>
        </p:spPr>
        <p:txBody>
          <a:bodyPr wrap="square">
            <a:spAutoFit/>
          </a:bodyPr>
          <a:lstStyle/>
          <a:p>
            <a:pPr defTabSz="685800">
              <a:lnSpc>
                <a:spcPct val="90000"/>
              </a:lnSpc>
              <a:spcBef>
                <a:spcPts val="750"/>
              </a:spcBef>
            </a:pPr>
            <a:r>
              <a:rPr lang="en-US" sz="2100" b="1" dirty="0">
                <a:solidFill>
                  <a:schemeClr val="bg1"/>
                </a:solidFill>
              </a:rPr>
              <a:t>Summary:</a:t>
            </a:r>
          </a:p>
          <a:p>
            <a:pPr marL="285750" indent="-285750" defTabSz="685800">
              <a:lnSpc>
                <a:spcPct val="90000"/>
              </a:lnSpc>
              <a:spcBef>
                <a:spcPts val="750"/>
              </a:spcBef>
              <a:buFont typeface="Arial" panose="020B0604020202020204" pitchFamily="34" charset="0"/>
              <a:buChar char="•"/>
            </a:pPr>
            <a:r>
              <a:rPr lang="en-US" dirty="0">
                <a:solidFill>
                  <a:schemeClr val="bg1"/>
                </a:solidFill>
              </a:rPr>
              <a:t>Total LF in Fairlawn Collection System: ~90,000 LF</a:t>
            </a:r>
          </a:p>
          <a:p>
            <a:pPr marL="285750" indent="-285750" defTabSz="685800">
              <a:lnSpc>
                <a:spcPct val="90000"/>
              </a:lnSpc>
              <a:spcBef>
                <a:spcPts val="750"/>
              </a:spcBef>
              <a:buFont typeface="Arial" panose="020B0604020202020204" pitchFamily="34" charset="0"/>
              <a:buChar char="•"/>
            </a:pPr>
            <a:r>
              <a:rPr lang="en-US" dirty="0" smtClean="0">
                <a:solidFill>
                  <a:schemeClr val="bg1"/>
                </a:solidFill>
              </a:rPr>
              <a:t>Inspected </a:t>
            </a:r>
            <a:r>
              <a:rPr lang="en-US" dirty="0">
                <a:solidFill>
                  <a:schemeClr val="bg1"/>
                </a:solidFill>
              </a:rPr>
              <a:t>Linear Footage: ~15,000 LF (1/6 of System)</a:t>
            </a:r>
          </a:p>
        </p:txBody>
      </p:sp>
    </p:spTree>
    <p:extLst>
      <p:ext uri="{BB962C8B-B14F-4D97-AF65-F5344CB8AC3E}">
        <p14:creationId xmlns:p14="http://schemas.microsoft.com/office/powerpoint/2010/main" val="628515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3226" t="4760" r="3306" b="9243"/>
          <a:stretch/>
        </p:blipFill>
        <p:spPr>
          <a:xfrm>
            <a:off x="1" y="1346200"/>
            <a:ext cx="9144000" cy="5511800"/>
          </a:xfrm>
          <a:prstGeom prst="rect">
            <a:avLst/>
          </a:prstGeom>
          <a:ln>
            <a:solidFill>
              <a:schemeClr val="tx1"/>
            </a:solidFill>
          </a:ln>
        </p:spPr>
      </p:pic>
      <p:sp>
        <p:nvSpPr>
          <p:cNvPr id="4" name="Rectangle 3"/>
          <p:cNvSpPr/>
          <p:nvPr/>
        </p:nvSpPr>
        <p:spPr>
          <a:xfrm>
            <a:off x="0" y="160867"/>
            <a:ext cx="9143999" cy="1185333"/>
          </a:xfrm>
          <a:prstGeom prst="rect">
            <a:avLst/>
          </a:prstGeom>
          <a:solidFill>
            <a:srgbClr val="8B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dirty="0" smtClean="0"/>
              <a:t>CCTV Inspections</a:t>
            </a:r>
            <a:r>
              <a:rPr lang="en-US" sz="4400" dirty="0" smtClean="0"/>
              <a:t/>
            </a:r>
            <a:br>
              <a:rPr lang="en-US" sz="4400" dirty="0" smtClean="0"/>
            </a:br>
            <a:r>
              <a:rPr lang="en-US" sz="3200" dirty="0" smtClean="0"/>
              <a:t>PACP Scores</a:t>
            </a:r>
            <a:endParaRPr lang="en-US" sz="3200" dirty="0"/>
          </a:p>
        </p:txBody>
      </p:sp>
    </p:spTree>
    <p:extLst>
      <p:ext uri="{BB962C8B-B14F-4D97-AF65-F5344CB8AC3E}">
        <p14:creationId xmlns:p14="http://schemas.microsoft.com/office/powerpoint/2010/main" val="702837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867"/>
            <a:ext cx="9143999" cy="1185333"/>
          </a:xfrm>
          <a:prstGeom prst="rect">
            <a:avLst/>
          </a:prstGeom>
          <a:solidFill>
            <a:srgbClr val="8B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dirty="0" smtClean="0"/>
              <a:t>CCTV Inspections</a:t>
            </a:r>
            <a:r>
              <a:rPr lang="en-US" sz="4400" dirty="0" smtClean="0"/>
              <a:t/>
            </a:r>
            <a:br>
              <a:rPr lang="en-US" sz="4400" dirty="0" smtClean="0"/>
            </a:br>
            <a:r>
              <a:rPr lang="en-US" sz="3200" dirty="0" smtClean="0"/>
              <a:t>Priority Ranking</a:t>
            </a:r>
            <a:endParaRPr lang="en-US" sz="32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146" t="4758" r="3306" b="9868"/>
          <a:stretch/>
        </p:blipFill>
        <p:spPr>
          <a:xfrm>
            <a:off x="0" y="1346200"/>
            <a:ext cx="9144000" cy="5511800"/>
          </a:xfrm>
          <a:prstGeom prst="rect">
            <a:avLst/>
          </a:prstGeom>
        </p:spPr>
      </p:pic>
    </p:spTree>
    <p:extLst>
      <p:ext uri="{BB962C8B-B14F-4D97-AF65-F5344CB8AC3E}">
        <p14:creationId xmlns:p14="http://schemas.microsoft.com/office/powerpoint/2010/main" val="1275214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867"/>
            <a:ext cx="9143999" cy="1185333"/>
          </a:xfrm>
          <a:prstGeom prst="rect">
            <a:avLst/>
          </a:prstGeom>
          <a:solidFill>
            <a:srgbClr val="8B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dirty="0" smtClean="0"/>
              <a:t>CCTV Inspections</a:t>
            </a:r>
            <a:r>
              <a:rPr lang="en-US" sz="4400" dirty="0" smtClean="0"/>
              <a:t/>
            </a:r>
            <a:br>
              <a:rPr lang="en-US" sz="4400" dirty="0" smtClean="0"/>
            </a:br>
            <a:r>
              <a:rPr lang="en-US" sz="3200" dirty="0" smtClean="0"/>
              <a:t>Recommendations</a:t>
            </a:r>
            <a:endParaRPr lang="en-US" sz="32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145" t="4884" r="3226" b="9743"/>
          <a:stretch/>
        </p:blipFill>
        <p:spPr>
          <a:xfrm>
            <a:off x="-1" y="1346200"/>
            <a:ext cx="9143999" cy="5511800"/>
          </a:xfrm>
          <a:prstGeom prst="rect">
            <a:avLst/>
          </a:prstGeom>
        </p:spPr>
      </p:pic>
    </p:spTree>
    <p:extLst>
      <p:ext uri="{BB962C8B-B14F-4D97-AF65-F5344CB8AC3E}">
        <p14:creationId xmlns:p14="http://schemas.microsoft.com/office/powerpoint/2010/main" val="1131975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867"/>
            <a:ext cx="9143999" cy="1185333"/>
          </a:xfrm>
          <a:prstGeom prst="rect">
            <a:avLst/>
          </a:prstGeom>
          <a:solidFill>
            <a:srgbClr val="8B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dirty="0" smtClean="0"/>
              <a:t>CCTV Inspections</a:t>
            </a:r>
            <a:r>
              <a:rPr lang="en-US" sz="4400" dirty="0" smtClean="0"/>
              <a:t/>
            </a:r>
            <a:br>
              <a:rPr lang="en-US" sz="4400" dirty="0" smtClean="0"/>
            </a:br>
            <a:r>
              <a:rPr lang="en-US" sz="3200" dirty="0" smtClean="0"/>
              <a:t>Recommendations (Continued)</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1116522545"/>
              </p:ext>
            </p:extLst>
          </p:nvPr>
        </p:nvGraphicFramePr>
        <p:xfrm>
          <a:off x="3591614" y="1979630"/>
          <a:ext cx="5307292" cy="3799000"/>
        </p:xfrm>
        <a:graphic>
          <a:graphicData uri="http://schemas.openxmlformats.org/drawingml/2006/table">
            <a:tbl>
              <a:tblPr firstRow="1" firstCol="1" bandRow="1">
                <a:tableStyleId>{5C22544A-7EE6-4342-B048-85BDC9FD1C3A}</a:tableStyleId>
              </a:tblPr>
              <a:tblGrid>
                <a:gridCol w="1025050">
                  <a:extLst>
                    <a:ext uri="{9D8B030D-6E8A-4147-A177-3AD203B41FA5}">
                      <a16:colId xmlns:a16="http://schemas.microsoft.com/office/drawing/2014/main" val="1657035514"/>
                    </a:ext>
                  </a:extLst>
                </a:gridCol>
                <a:gridCol w="713707">
                  <a:extLst>
                    <a:ext uri="{9D8B030D-6E8A-4147-A177-3AD203B41FA5}">
                      <a16:colId xmlns:a16="http://schemas.microsoft.com/office/drawing/2014/main" val="1195491415"/>
                    </a:ext>
                  </a:extLst>
                </a:gridCol>
                <a:gridCol w="713707">
                  <a:extLst>
                    <a:ext uri="{9D8B030D-6E8A-4147-A177-3AD203B41FA5}">
                      <a16:colId xmlns:a16="http://schemas.microsoft.com/office/drawing/2014/main" val="3684594787"/>
                    </a:ext>
                  </a:extLst>
                </a:gridCol>
                <a:gridCol w="713707">
                  <a:extLst>
                    <a:ext uri="{9D8B030D-6E8A-4147-A177-3AD203B41FA5}">
                      <a16:colId xmlns:a16="http://schemas.microsoft.com/office/drawing/2014/main" val="3411103402"/>
                    </a:ext>
                  </a:extLst>
                </a:gridCol>
                <a:gridCol w="713707">
                  <a:extLst>
                    <a:ext uri="{9D8B030D-6E8A-4147-A177-3AD203B41FA5}">
                      <a16:colId xmlns:a16="http://schemas.microsoft.com/office/drawing/2014/main" val="2625729223"/>
                    </a:ext>
                  </a:extLst>
                </a:gridCol>
                <a:gridCol w="713707">
                  <a:extLst>
                    <a:ext uri="{9D8B030D-6E8A-4147-A177-3AD203B41FA5}">
                      <a16:colId xmlns:a16="http://schemas.microsoft.com/office/drawing/2014/main" val="1886400773"/>
                    </a:ext>
                  </a:extLst>
                </a:gridCol>
                <a:gridCol w="713707">
                  <a:extLst>
                    <a:ext uri="{9D8B030D-6E8A-4147-A177-3AD203B41FA5}">
                      <a16:colId xmlns:a16="http://schemas.microsoft.com/office/drawing/2014/main" val="2440386174"/>
                    </a:ext>
                  </a:extLst>
                </a:gridCol>
              </a:tblGrid>
              <a:tr h="248123">
                <a:tc rowSpan="3">
                  <a:txBody>
                    <a:bodyPr/>
                    <a:lstStyle/>
                    <a:p>
                      <a:pPr marL="0" marR="0" algn="ctr">
                        <a:lnSpc>
                          <a:spcPct val="107000"/>
                        </a:lnSpc>
                        <a:spcBef>
                          <a:spcPts val="0"/>
                        </a:spcBef>
                        <a:spcAft>
                          <a:spcPts val="0"/>
                        </a:spcAft>
                      </a:pPr>
                      <a:r>
                        <a:rPr lang="en-US" sz="900" dirty="0">
                          <a:effectLst/>
                        </a:rPr>
                        <a:t>Project</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gridSpan="6">
                  <a:txBody>
                    <a:bodyPr/>
                    <a:lstStyle/>
                    <a:p>
                      <a:pPr marL="0" marR="0" algn="ctr">
                        <a:lnSpc>
                          <a:spcPct val="107000"/>
                        </a:lnSpc>
                        <a:spcBef>
                          <a:spcPts val="0"/>
                        </a:spcBef>
                        <a:spcAft>
                          <a:spcPts val="0"/>
                        </a:spcAft>
                      </a:pPr>
                      <a:r>
                        <a:rPr lang="en-US" sz="900">
                          <a:effectLst/>
                        </a:rPr>
                        <a:t>Year</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2697355"/>
                  </a:ext>
                </a:extLst>
              </a:tr>
              <a:tr h="248123">
                <a:tc vMerge="1">
                  <a:txBody>
                    <a:bodyPr/>
                    <a:lstStyle/>
                    <a:p>
                      <a:endParaRPr lang="en-US"/>
                    </a:p>
                  </a:txBody>
                  <a:tcPr/>
                </a:tc>
                <a:tc gridSpan="2">
                  <a:txBody>
                    <a:bodyPr/>
                    <a:lstStyle/>
                    <a:p>
                      <a:pPr marL="0" marR="0" algn="ctr">
                        <a:lnSpc>
                          <a:spcPct val="107000"/>
                        </a:lnSpc>
                        <a:spcBef>
                          <a:spcPts val="0"/>
                        </a:spcBef>
                        <a:spcAft>
                          <a:spcPts val="0"/>
                        </a:spcAft>
                      </a:pPr>
                      <a:r>
                        <a:rPr lang="en-US" sz="900">
                          <a:effectLst/>
                        </a:rPr>
                        <a:t>Phase 1</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900" dirty="0">
                          <a:effectLst/>
                        </a:rPr>
                        <a:t>Phase 2</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900">
                          <a:effectLst/>
                        </a:rPr>
                        <a:t>Phase 3</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72105397"/>
                  </a:ext>
                </a:extLst>
              </a:tr>
              <a:tr h="248123">
                <a:tc vMerge="1">
                  <a:txBody>
                    <a:bodyPr/>
                    <a:lstStyle/>
                    <a:p>
                      <a:endParaRPr lang="en-US"/>
                    </a:p>
                  </a:txBody>
                  <a:tcPr/>
                </a:tc>
                <a:tc>
                  <a:txBody>
                    <a:bodyPr/>
                    <a:lstStyle/>
                    <a:p>
                      <a:pPr marL="0" marR="0" algn="ctr">
                        <a:lnSpc>
                          <a:spcPct val="107000"/>
                        </a:lnSpc>
                        <a:spcBef>
                          <a:spcPts val="0"/>
                        </a:spcBef>
                        <a:spcAft>
                          <a:spcPts val="0"/>
                        </a:spcAft>
                      </a:pPr>
                      <a:r>
                        <a:rPr lang="en-US" sz="900">
                          <a:effectLst/>
                        </a:rPr>
                        <a:t>2018</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2019</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2020</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2021</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2022</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2023</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0200331"/>
                  </a:ext>
                </a:extLst>
              </a:tr>
              <a:tr h="678733">
                <a:tc>
                  <a:txBody>
                    <a:bodyPr/>
                    <a:lstStyle/>
                    <a:p>
                      <a:pPr marL="0" marR="0">
                        <a:lnSpc>
                          <a:spcPct val="107000"/>
                        </a:lnSpc>
                        <a:spcBef>
                          <a:spcPts val="0"/>
                        </a:spcBef>
                        <a:spcAft>
                          <a:spcPts val="0"/>
                        </a:spcAft>
                      </a:pPr>
                      <a:r>
                        <a:rPr lang="en-US" sz="900" dirty="0">
                          <a:effectLst/>
                        </a:rPr>
                        <a:t>CCTV Inspection (15,000 LF)</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$30,000 </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 - </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$30,000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 - </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$30,000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 -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3635123"/>
                  </a:ext>
                </a:extLst>
              </a:tr>
              <a:tr h="476398">
                <a:tc>
                  <a:txBody>
                    <a:bodyPr/>
                    <a:lstStyle/>
                    <a:p>
                      <a:pPr marL="0" marR="0">
                        <a:lnSpc>
                          <a:spcPct val="107000"/>
                        </a:lnSpc>
                        <a:spcBef>
                          <a:spcPts val="0"/>
                        </a:spcBef>
                        <a:spcAft>
                          <a:spcPts val="0"/>
                        </a:spcAft>
                      </a:pPr>
                      <a:r>
                        <a:rPr lang="en-US" sz="900">
                          <a:effectLst/>
                        </a:rPr>
                        <a:t>Maintenance and Repairs</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 -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$124,500 </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 - </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$90,000 </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 - </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$90,000 </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6411206"/>
                  </a:ext>
                </a:extLst>
              </a:tr>
              <a:tr h="248123">
                <a:tc rowSpan="3">
                  <a:txBody>
                    <a:bodyPr/>
                    <a:lstStyle/>
                    <a:p>
                      <a:pPr marL="0" marR="0" algn="ctr">
                        <a:lnSpc>
                          <a:spcPct val="107000"/>
                        </a:lnSpc>
                        <a:spcBef>
                          <a:spcPts val="0"/>
                        </a:spcBef>
                        <a:spcAft>
                          <a:spcPts val="0"/>
                        </a:spcAft>
                      </a:pPr>
                      <a:r>
                        <a:rPr lang="en-US" sz="900">
                          <a:effectLst/>
                        </a:rPr>
                        <a:t>Project</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gridSpan="6">
                  <a:txBody>
                    <a:bodyPr/>
                    <a:lstStyle/>
                    <a:p>
                      <a:pPr marL="0" marR="0" algn="ctr">
                        <a:lnSpc>
                          <a:spcPct val="107000"/>
                        </a:lnSpc>
                        <a:spcBef>
                          <a:spcPts val="0"/>
                        </a:spcBef>
                        <a:spcAft>
                          <a:spcPts val="0"/>
                        </a:spcAft>
                      </a:pPr>
                      <a:r>
                        <a:rPr lang="en-US" sz="900" b="1" dirty="0">
                          <a:solidFill>
                            <a:schemeClr val="bg1"/>
                          </a:solidFill>
                          <a:effectLst/>
                        </a:rPr>
                        <a:t>Year</a:t>
                      </a:r>
                      <a:endParaRPr lang="en-US" sz="1200" b="1"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8B213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95559367"/>
                  </a:ext>
                </a:extLst>
              </a:tr>
              <a:tr h="248123">
                <a:tc vMerge="1">
                  <a:txBody>
                    <a:bodyPr/>
                    <a:lstStyle/>
                    <a:p>
                      <a:endParaRPr lang="en-US"/>
                    </a:p>
                  </a:txBody>
                  <a:tcPr/>
                </a:tc>
                <a:tc gridSpan="2">
                  <a:txBody>
                    <a:bodyPr/>
                    <a:lstStyle/>
                    <a:p>
                      <a:pPr marL="0" marR="0" algn="ctr">
                        <a:lnSpc>
                          <a:spcPct val="107000"/>
                        </a:lnSpc>
                        <a:spcBef>
                          <a:spcPts val="0"/>
                        </a:spcBef>
                        <a:spcAft>
                          <a:spcPts val="0"/>
                        </a:spcAft>
                      </a:pPr>
                      <a:r>
                        <a:rPr lang="en-US" sz="900">
                          <a:effectLst/>
                        </a:rPr>
                        <a:t>Phase 4</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900">
                          <a:effectLst/>
                        </a:rPr>
                        <a:t>Phase 5</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900">
                          <a:effectLst/>
                        </a:rPr>
                        <a:t>Phase 6</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6602309"/>
                  </a:ext>
                </a:extLst>
              </a:tr>
              <a:tr h="248123">
                <a:tc vMerge="1">
                  <a:txBody>
                    <a:bodyPr/>
                    <a:lstStyle/>
                    <a:p>
                      <a:endParaRPr lang="en-US"/>
                    </a:p>
                  </a:txBody>
                  <a:tcPr/>
                </a:tc>
                <a:tc>
                  <a:txBody>
                    <a:bodyPr/>
                    <a:lstStyle/>
                    <a:p>
                      <a:pPr marL="0" marR="0" algn="ctr">
                        <a:lnSpc>
                          <a:spcPct val="107000"/>
                        </a:lnSpc>
                        <a:spcBef>
                          <a:spcPts val="0"/>
                        </a:spcBef>
                        <a:spcAft>
                          <a:spcPts val="0"/>
                        </a:spcAft>
                      </a:pPr>
                      <a:r>
                        <a:rPr lang="en-US" sz="900">
                          <a:effectLst/>
                        </a:rPr>
                        <a:t>2024</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2025</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2026</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2027</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2028</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2029</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0767097"/>
                  </a:ext>
                </a:extLst>
              </a:tr>
              <a:tr h="678733">
                <a:tc>
                  <a:txBody>
                    <a:bodyPr/>
                    <a:lstStyle/>
                    <a:p>
                      <a:pPr marL="0" marR="0">
                        <a:lnSpc>
                          <a:spcPct val="107000"/>
                        </a:lnSpc>
                        <a:spcBef>
                          <a:spcPts val="0"/>
                        </a:spcBef>
                        <a:spcAft>
                          <a:spcPts val="0"/>
                        </a:spcAft>
                      </a:pPr>
                      <a:r>
                        <a:rPr lang="en-US" sz="900">
                          <a:effectLst/>
                        </a:rPr>
                        <a:t>CCTV Inspection (15,000 LF)</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$30,000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 -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$30,000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 -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$30,000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 -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2516320"/>
                  </a:ext>
                </a:extLst>
              </a:tr>
              <a:tr h="476398">
                <a:tc>
                  <a:txBody>
                    <a:bodyPr/>
                    <a:lstStyle/>
                    <a:p>
                      <a:pPr marL="0" marR="0">
                        <a:lnSpc>
                          <a:spcPct val="107000"/>
                        </a:lnSpc>
                        <a:spcBef>
                          <a:spcPts val="0"/>
                        </a:spcBef>
                        <a:spcAft>
                          <a:spcPts val="0"/>
                        </a:spcAft>
                      </a:pPr>
                      <a:r>
                        <a:rPr lang="en-US" sz="900">
                          <a:effectLst/>
                        </a:rPr>
                        <a:t>Maintenance and Repairs</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 -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$90,000 </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 -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$90,000 </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 -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$90,000 </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6589693"/>
                  </a:ext>
                </a:extLst>
              </a:tr>
            </a:tbl>
          </a:graphicData>
        </a:graphic>
      </p:graphicFrame>
      <p:sp>
        <p:nvSpPr>
          <p:cNvPr id="5" name="Rectangle 4"/>
          <p:cNvSpPr/>
          <p:nvPr/>
        </p:nvSpPr>
        <p:spPr>
          <a:xfrm>
            <a:off x="122549" y="1979630"/>
            <a:ext cx="3351227" cy="4035977"/>
          </a:xfrm>
          <a:prstGeom prst="rect">
            <a:avLst/>
          </a:prstGeom>
        </p:spPr>
        <p:txBody>
          <a:bodyPr wrap="square">
            <a:spAutoFit/>
          </a:bodyPr>
          <a:lstStyle/>
          <a:p>
            <a:pPr lvl="0" defTabSz="685800">
              <a:lnSpc>
                <a:spcPct val="90000"/>
              </a:lnSpc>
              <a:spcBef>
                <a:spcPts val="750"/>
              </a:spcBef>
            </a:pPr>
            <a:endParaRPr lang="en-US" sz="1600" dirty="0">
              <a:solidFill>
                <a:prstClr val="white"/>
              </a:solidFill>
            </a:endParaRPr>
          </a:p>
          <a:p>
            <a:pPr marL="285750" lvl="0" indent="-285750" defTabSz="685800">
              <a:lnSpc>
                <a:spcPct val="90000"/>
              </a:lnSpc>
              <a:spcBef>
                <a:spcPts val="750"/>
              </a:spcBef>
              <a:buFont typeface="Arial" panose="020B0604020202020204" pitchFamily="34" charset="0"/>
              <a:buChar char="•"/>
            </a:pPr>
            <a:r>
              <a:rPr lang="en-US" b="1" dirty="0">
                <a:solidFill>
                  <a:prstClr val="white"/>
                </a:solidFill>
              </a:rPr>
              <a:t>Identified High Priority Rehabilitation Costs for Inspected Pipe: $</a:t>
            </a:r>
            <a:r>
              <a:rPr lang="en-US" b="1" dirty="0" smtClean="0">
                <a:solidFill>
                  <a:prstClr val="white"/>
                </a:solidFill>
              </a:rPr>
              <a:t>124,500</a:t>
            </a:r>
          </a:p>
          <a:p>
            <a:pPr lvl="0" defTabSz="685800">
              <a:lnSpc>
                <a:spcPct val="90000"/>
              </a:lnSpc>
              <a:spcBef>
                <a:spcPts val="750"/>
              </a:spcBef>
            </a:pPr>
            <a:endParaRPr lang="en-US" sz="400" b="1" dirty="0">
              <a:solidFill>
                <a:prstClr val="white"/>
              </a:solidFill>
            </a:endParaRPr>
          </a:p>
          <a:p>
            <a:pPr marL="461963" lvl="1" indent="-230188" defTabSz="685800">
              <a:lnSpc>
                <a:spcPct val="90000"/>
              </a:lnSpc>
              <a:spcBef>
                <a:spcPts val="375"/>
              </a:spcBef>
              <a:buFont typeface="Arial" panose="020B0604020202020204" pitchFamily="34" charset="0"/>
              <a:buChar char="•"/>
            </a:pPr>
            <a:r>
              <a:rPr lang="en-US" sz="1400" dirty="0">
                <a:solidFill>
                  <a:prstClr val="white"/>
                </a:solidFill>
              </a:rPr>
              <a:t>Cleaning: 3,520 LF</a:t>
            </a:r>
          </a:p>
          <a:p>
            <a:pPr marL="461963" lvl="1" indent="-230188" defTabSz="685800">
              <a:lnSpc>
                <a:spcPct val="90000"/>
              </a:lnSpc>
              <a:spcBef>
                <a:spcPts val="375"/>
              </a:spcBef>
              <a:buFont typeface="Arial" panose="020B0604020202020204" pitchFamily="34" charset="0"/>
              <a:buChar char="•"/>
            </a:pPr>
            <a:r>
              <a:rPr lang="en-US" sz="1400" dirty="0">
                <a:solidFill>
                  <a:prstClr val="white"/>
                </a:solidFill>
              </a:rPr>
              <a:t>Root Cutting: 1,665 LF</a:t>
            </a:r>
          </a:p>
          <a:p>
            <a:pPr marL="461963" lvl="1" indent="-230188" defTabSz="685800">
              <a:lnSpc>
                <a:spcPct val="90000"/>
              </a:lnSpc>
              <a:spcBef>
                <a:spcPts val="375"/>
              </a:spcBef>
              <a:buFont typeface="Arial" panose="020B0604020202020204" pitchFamily="34" charset="0"/>
              <a:buChar char="•"/>
            </a:pPr>
            <a:r>
              <a:rPr lang="en-US" sz="1400" dirty="0" smtClean="0">
                <a:solidFill>
                  <a:prstClr val="white"/>
                </a:solidFill>
              </a:rPr>
              <a:t>CIPP (Lining): </a:t>
            </a:r>
            <a:r>
              <a:rPr lang="en-US" sz="1400" dirty="0">
                <a:solidFill>
                  <a:prstClr val="white"/>
                </a:solidFill>
              </a:rPr>
              <a:t>1,680 LF</a:t>
            </a:r>
          </a:p>
          <a:p>
            <a:pPr marL="461963" lvl="1" indent="-230188" defTabSz="685800">
              <a:lnSpc>
                <a:spcPct val="90000"/>
              </a:lnSpc>
              <a:spcBef>
                <a:spcPts val="375"/>
              </a:spcBef>
              <a:buFont typeface="Arial" panose="020B0604020202020204" pitchFamily="34" charset="0"/>
              <a:buChar char="•"/>
            </a:pPr>
            <a:r>
              <a:rPr lang="en-US" sz="1400" dirty="0">
                <a:solidFill>
                  <a:prstClr val="white"/>
                </a:solidFill>
              </a:rPr>
              <a:t>Point Repairs / Pipe Patch: 7 </a:t>
            </a:r>
            <a:r>
              <a:rPr lang="en-US" sz="1400" dirty="0" smtClean="0">
                <a:solidFill>
                  <a:prstClr val="white"/>
                </a:solidFill>
              </a:rPr>
              <a:t>count</a:t>
            </a:r>
          </a:p>
          <a:p>
            <a:pPr marL="231775" lvl="1" defTabSz="685800">
              <a:lnSpc>
                <a:spcPct val="90000"/>
              </a:lnSpc>
              <a:spcBef>
                <a:spcPts val="375"/>
              </a:spcBef>
            </a:pPr>
            <a:endParaRPr lang="en-US" sz="1400" dirty="0" smtClean="0">
              <a:solidFill>
                <a:prstClr val="white"/>
              </a:solidFill>
            </a:endParaRPr>
          </a:p>
          <a:p>
            <a:pPr marL="230188" indent="-230188" defTabSz="685800">
              <a:lnSpc>
                <a:spcPct val="90000"/>
              </a:lnSpc>
              <a:spcBef>
                <a:spcPts val="375"/>
              </a:spcBef>
              <a:buFont typeface="Arial" panose="020B0604020202020204" pitchFamily="34" charset="0"/>
              <a:buChar char="•"/>
            </a:pPr>
            <a:r>
              <a:rPr lang="en-US" b="1" dirty="0">
                <a:solidFill>
                  <a:prstClr val="white"/>
                </a:solidFill>
              </a:rPr>
              <a:t>Recommended CCTV Inspection per year (15,000 </a:t>
            </a:r>
            <a:r>
              <a:rPr lang="en-US" b="1" dirty="0" smtClean="0">
                <a:solidFill>
                  <a:prstClr val="white"/>
                </a:solidFill>
              </a:rPr>
              <a:t>LF Phases): </a:t>
            </a:r>
            <a:r>
              <a:rPr lang="en-US" b="1" dirty="0">
                <a:solidFill>
                  <a:prstClr val="white"/>
                </a:solidFill>
              </a:rPr>
              <a:t>$30,000</a:t>
            </a:r>
          </a:p>
          <a:p>
            <a:pPr marL="461963" lvl="1" indent="-230188" defTabSz="685800">
              <a:lnSpc>
                <a:spcPct val="90000"/>
              </a:lnSpc>
              <a:spcBef>
                <a:spcPts val="375"/>
              </a:spcBef>
              <a:buFont typeface="Arial" panose="020B0604020202020204" pitchFamily="34" charset="0"/>
              <a:buChar char="•"/>
            </a:pPr>
            <a:endParaRPr lang="en-US" sz="1400" dirty="0">
              <a:solidFill>
                <a:prstClr val="white"/>
              </a:solidFill>
            </a:endParaRPr>
          </a:p>
        </p:txBody>
      </p:sp>
    </p:spTree>
    <p:extLst>
      <p:ext uri="{BB962C8B-B14F-4D97-AF65-F5344CB8AC3E}">
        <p14:creationId xmlns:p14="http://schemas.microsoft.com/office/powerpoint/2010/main" val="1468613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DAA PP light gray background">
  <a:themeElements>
    <a:clrScheme name="DAA PP Light Gray Background">
      <a:dk1>
        <a:sysClr val="windowText" lastClr="000000"/>
      </a:dk1>
      <a:lt1>
        <a:sysClr val="window" lastClr="FFFFFF"/>
      </a:lt1>
      <a:dk2>
        <a:srgbClr val="44546A"/>
      </a:dk2>
      <a:lt2>
        <a:srgbClr val="E7E6E6"/>
      </a:lt2>
      <a:accent1>
        <a:srgbClr val="8B2131"/>
      </a:accent1>
      <a:accent2>
        <a:srgbClr val="007297"/>
      </a:accent2>
      <a:accent3>
        <a:srgbClr val="EDAA00"/>
      </a:accent3>
      <a:accent4>
        <a:srgbClr val="022A3A"/>
      </a:accent4>
      <a:accent5>
        <a:srgbClr val="E27C00"/>
      </a:accent5>
      <a:accent6>
        <a:srgbClr val="ACC37B"/>
      </a:accent6>
      <a:hlink>
        <a:srgbClr val="0563C1"/>
      </a:hlink>
      <a:folHlink>
        <a:srgbClr val="954F72"/>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 DAA LIGHT GRAY background - 2017" id="{35659C96-F0FF-439A-855C-21096EAA2427}" vid="{F3BE62EC-9042-46ED-B47F-05FAF95B2492}"/>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826695E4076E49BD2D02F9E9746058" ma:contentTypeVersion="10" ma:contentTypeDescription="Create a new document." ma:contentTypeScope="" ma:versionID="51bff9e3af992011f87b56ec03552904">
  <xsd:schema xmlns:xsd="http://www.w3.org/2001/XMLSchema" xmlns:xs="http://www.w3.org/2001/XMLSchema" xmlns:p="http://schemas.microsoft.com/office/2006/metadata/properties" targetNamespace="http://schemas.microsoft.com/office/2006/metadata/properties" ma:root="true" ma:fieldsID="02b35dbe5c1507bcbe0895f5afc8c26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551C77-A2A7-4DC7-89C4-72F8BB650DF8}">
  <ds:schemaRefs>
    <ds:schemaRef ds:uri="http://schemas.microsoft.com/sharepoint/v3/contenttype/forms"/>
  </ds:schemaRefs>
</ds:datastoreItem>
</file>

<file path=customXml/itemProps2.xml><?xml version="1.0" encoding="utf-8"?>
<ds:datastoreItem xmlns:ds="http://schemas.openxmlformats.org/officeDocument/2006/customXml" ds:itemID="{D3C94885-9B95-4C6D-A98E-75E992871693}">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B8D4BFE-E569-48BB-9E76-D7A1B3E478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PPT - DAA LIGHT GRAY background - 2017</Template>
  <TotalTime>618</TotalTime>
  <Words>2414</Words>
  <Application>Microsoft Office PowerPoint</Application>
  <PresentationFormat>On-screen Show (4:3)</PresentationFormat>
  <Paragraphs>572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Cambria</vt:lpstr>
      <vt:lpstr>Century Gothic</vt:lpstr>
      <vt:lpstr>Times New Roman</vt:lpstr>
      <vt:lpstr>DAA PP light gray background</vt:lpstr>
      <vt:lpstr>Pulaski County Sewerage Authority  Sanitary Sewer Collection System Condition Assessment and Rate Study  Public Hearing July 17, 2018 Riverlawn Elementary School</vt:lpstr>
      <vt:lpstr>PowerPoint Presentation</vt:lpstr>
      <vt:lpstr>Flow Monitoring Analysis</vt:lpstr>
      <vt:lpstr>Flow Monitoring Analysis</vt:lpstr>
      <vt:lpstr>CCTV Inspections</vt:lpstr>
      <vt:lpstr>CCTV Inspections PACP Scores</vt:lpstr>
      <vt:lpstr>CCTV Inspections Priority Ranking</vt:lpstr>
      <vt:lpstr>CCTV Inspections Recommendations</vt:lpstr>
      <vt:lpstr>CCTV Inspections Recommendations (Continued)</vt:lpstr>
      <vt:lpstr>Lift Station Inspections Brooklyn Lift Station</vt:lpstr>
      <vt:lpstr>Lift Station Inspections Bellspring Lift Station</vt:lpstr>
      <vt:lpstr>Lift Station Inspections Timberlane Lift Station</vt:lpstr>
      <vt:lpstr>Lift Station Inspections White Birch Lift Station</vt:lpstr>
      <vt:lpstr>Lift Station Inspections Summary</vt:lpstr>
      <vt:lpstr>Rate Analysis</vt:lpstr>
      <vt:lpstr>Rate Analysis</vt:lpstr>
      <vt:lpstr>Current Revenues / Projected Expenses (assumes NO rate increases)</vt:lpstr>
      <vt:lpstr>Options Considered</vt:lpstr>
      <vt:lpstr>Recommended Residential  Rates</vt:lpstr>
      <vt:lpstr>Recommended Non-Residential  Rates</vt:lpstr>
      <vt:lpstr>Summary – Recommended Rates</vt:lpstr>
      <vt:lpstr>Questions &amp; Open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Pulaski County Sewerage Authority  Sanitary Sewer Collection System Condition Assessment and Rate Study Update</dc:title>
  <dc:creator>Victor Valenzuela</dc:creator>
  <cp:lastModifiedBy>Victor Valenzuela</cp:lastModifiedBy>
  <cp:revision>40</cp:revision>
  <cp:lastPrinted>2018-03-27T15:53:10Z</cp:lastPrinted>
  <dcterms:created xsi:type="dcterms:W3CDTF">2018-03-26T21:21:39Z</dcterms:created>
  <dcterms:modified xsi:type="dcterms:W3CDTF">2018-07-09T14:05:42Z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0x0101002B826695E4076E49BD2D02F9E9746058</vt:lpwstr>
  </property>
</Properties>
</file>